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7"/>
  </p:notesMasterIdLst>
  <p:sldIdLst>
    <p:sldId id="481" r:id="rId2"/>
    <p:sldId id="543" r:id="rId3"/>
    <p:sldId id="544" r:id="rId4"/>
    <p:sldId id="542" r:id="rId5"/>
    <p:sldId id="267" r:id="rId6"/>
    <p:sldId id="487" r:id="rId7"/>
    <p:sldId id="268" r:id="rId8"/>
    <p:sldId id="269" r:id="rId9"/>
    <p:sldId id="274" r:id="rId10"/>
    <p:sldId id="275" r:id="rId11"/>
    <p:sldId id="276" r:id="rId12"/>
    <p:sldId id="277" r:id="rId13"/>
    <p:sldId id="278" r:id="rId14"/>
    <p:sldId id="279" r:id="rId15"/>
    <p:sldId id="280" r:id="rId16"/>
    <p:sldId id="282" r:id="rId17"/>
    <p:sldId id="283" r:id="rId18"/>
    <p:sldId id="284" r:id="rId19"/>
    <p:sldId id="285" r:id="rId20"/>
    <p:sldId id="286" r:id="rId21"/>
    <p:sldId id="287" r:id="rId22"/>
    <p:sldId id="288" r:id="rId23"/>
    <p:sldId id="289" r:id="rId24"/>
    <p:sldId id="308" r:id="rId25"/>
    <p:sldId id="309" r:id="rId26"/>
    <p:sldId id="310" r:id="rId27"/>
    <p:sldId id="311" r:id="rId28"/>
    <p:sldId id="312" r:id="rId29"/>
    <p:sldId id="488" r:id="rId30"/>
    <p:sldId id="489" r:id="rId31"/>
    <p:sldId id="313" r:id="rId32"/>
    <p:sldId id="314" r:id="rId33"/>
    <p:sldId id="315" r:id="rId34"/>
    <p:sldId id="490" r:id="rId35"/>
    <p:sldId id="491" r:id="rId36"/>
    <p:sldId id="492" r:id="rId37"/>
    <p:sldId id="493" r:id="rId38"/>
    <p:sldId id="316" r:id="rId39"/>
    <p:sldId id="494" r:id="rId40"/>
    <p:sldId id="495" r:id="rId41"/>
    <p:sldId id="317" r:id="rId42"/>
    <p:sldId id="318" r:id="rId43"/>
    <p:sldId id="319" r:id="rId44"/>
    <p:sldId id="320" r:id="rId45"/>
    <p:sldId id="321" r:id="rId46"/>
    <p:sldId id="323" r:id="rId47"/>
    <p:sldId id="324" r:id="rId48"/>
    <p:sldId id="325" r:id="rId49"/>
    <p:sldId id="326" r:id="rId50"/>
    <p:sldId id="327" r:id="rId51"/>
    <p:sldId id="328" r:id="rId52"/>
    <p:sldId id="329" r:id="rId53"/>
    <p:sldId id="330" r:id="rId54"/>
    <p:sldId id="331" r:id="rId55"/>
    <p:sldId id="332"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406" r:id="rId99"/>
    <p:sldId id="523" r:id="rId100"/>
    <p:sldId id="524" r:id="rId101"/>
    <p:sldId id="525" r:id="rId102"/>
    <p:sldId id="526" r:id="rId103"/>
    <p:sldId id="407" r:id="rId104"/>
    <p:sldId id="527" r:id="rId105"/>
    <p:sldId id="408" r:id="rId106"/>
    <p:sldId id="529" r:id="rId107"/>
    <p:sldId id="409" r:id="rId108"/>
    <p:sldId id="410" r:id="rId109"/>
    <p:sldId id="411" r:id="rId110"/>
    <p:sldId id="412" r:id="rId111"/>
    <p:sldId id="413" r:id="rId112"/>
    <p:sldId id="414" r:id="rId113"/>
    <p:sldId id="415" r:id="rId114"/>
    <p:sldId id="416" r:id="rId115"/>
    <p:sldId id="417" r:id="rId116"/>
    <p:sldId id="418" r:id="rId117"/>
    <p:sldId id="419" r:id="rId118"/>
    <p:sldId id="420" r:id="rId119"/>
    <p:sldId id="421" r:id="rId120"/>
    <p:sldId id="422" r:id="rId121"/>
    <p:sldId id="424" r:id="rId122"/>
    <p:sldId id="425" r:id="rId123"/>
    <p:sldId id="426" r:id="rId124"/>
    <p:sldId id="427" r:id="rId125"/>
    <p:sldId id="431" r:id="rId126"/>
    <p:sldId id="432" r:id="rId127"/>
    <p:sldId id="433" r:id="rId128"/>
    <p:sldId id="434" r:id="rId129"/>
    <p:sldId id="435" r:id="rId130"/>
    <p:sldId id="436" r:id="rId131"/>
    <p:sldId id="437" r:id="rId132"/>
    <p:sldId id="438" r:id="rId133"/>
    <p:sldId id="439" r:id="rId134"/>
    <p:sldId id="440" r:id="rId135"/>
    <p:sldId id="441" r:id="rId136"/>
    <p:sldId id="442" r:id="rId137"/>
    <p:sldId id="443" r:id="rId138"/>
    <p:sldId id="444" r:id="rId139"/>
    <p:sldId id="445" r:id="rId140"/>
    <p:sldId id="446" r:id="rId141"/>
    <p:sldId id="447" r:id="rId142"/>
    <p:sldId id="448" r:id="rId143"/>
    <p:sldId id="449" r:id="rId144"/>
    <p:sldId id="450" r:id="rId145"/>
    <p:sldId id="451" r:id="rId146"/>
    <p:sldId id="452" r:id="rId147"/>
    <p:sldId id="453" r:id="rId148"/>
    <p:sldId id="454" r:id="rId149"/>
    <p:sldId id="455" r:id="rId150"/>
    <p:sldId id="456" r:id="rId151"/>
    <p:sldId id="457" r:id="rId152"/>
    <p:sldId id="458" r:id="rId153"/>
    <p:sldId id="460" r:id="rId154"/>
    <p:sldId id="513" r:id="rId155"/>
    <p:sldId id="514" r:id="rId156"/>
    <p:sldId id="515" r:id="rId157"/>
    <p:sldId id="516" r:id="rId158"/>
    <p:sldId id="536" r:id="rId159"/>
    <p:sldId id="517" r:id="rId160"/>
    <p:sldId id="518" r:id="rId161"/>
    <p:sldId id="519" r:id="rId162"/>
    <p:sldId id="537" r:id="rId163"/>
    <p:sldId id="520" r:id="rId164"/>
    <p:sldId id="538" r:id="rId165"/>
    <p:sldId id="539" r:id="rId166"/>
    <p:sldId id="535" r:id="rId167"/>
    <p:sldId id="530" r:id="rId168"/>
    <p:sldId id="531" r:id="rId169"/>
    <p:sldId id="532" r:id="rId170"/>
    <p:sldId id="533" r:id="rId171"/>
    <p:sldId id="534" r:id="rId172"/>
    <p:sldId id="466" r:id="rId173"/>
    <p:sldId id="468" r:id="rId174"/>
    <p:sldId id="469" r:id="rId175"/>
    <p:sldId id="470" r:id="rId176"/>
    <p:sldId id="471" r:id="rId177"/>
    <p:sldId id="472" r:id="rId178"/>
    <p:sldId id="473" r:id="rId179"/>
    <p:sldId id="474" r:id="rId180"/>
    <p:sldId id="475" r:id="rId181"/>
    <p:sldId id="476" r:id="rId182"/>
    <p:sldId id="477" r:id="rId183"/>
    <p:sldId id="478" r:id="rId184"/>
    <p:sldId id="479" r:id="rId185"/>
    <p:sldId id="480" r:id="rId1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40" autoAdjust="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82635D-ADE6-40FB-97F2-C32CD864284E}" type="datetimeFigureOut">
              <a:rPr lang="en-US" smtClean="0"/>
              <a:pPr/>
              <a:t>9/25/2020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DA0C29-8E77-47F7-B519-770A498F07FD}" type="slidenum">
              <a:rPr lang="en-US" smtClean="0"/>
              <a:pPr/>
              <a:t>‹#›</a:t>
            </a:fld>
            <a:endParaRPr lang="en-US"/>
          </a:p>
        </p:txBody>
      </p:sp>
    </p:spTree>
    <p:extLst>
      <p:ext uri="{BB962C8B-B14F-4D97-AF65-F5344CB8AC3E}">
        <p14:creationId xmlns:p14="http://schemas.microsoft.com/office/powerpoint/2010/main" val="269398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02AE308-4911-46E6-B037-74F0FCD41B5A}" type="slidenum">
              <a:rPr lang="en-US" altLang="en-US"/>
              <a:pPr/>
              <a:t>1</a:t>
            </a:fld>
            <a:endParaRPr lang="en-US" altLang="en-US"/>
          </a:p>
        </p:txBody>
      </p:sp>
      <p:sp>
        <p:nvSpPr>
          <p:cNvPr id="686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01938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ED527A-F435-4D89-85CB-CFF1DEABC985}" type="slidenum">
              <a:rPr lang="en-US" altLang="en-US"/>
              <a:pPr/>
              <a:t>26</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A good exercise to relate the importance of making data meaningful is to list some random numbers on the board. Then ask what they mean. Without a title, the numbers have no meaning. Once a title is presented, the numbers make sense.</a:t>
            </a:r>
            <a:r>
              <a:rPr lang="en-US" altLang="en-US"/>
              <a:t> </a:t>
            </a:r>
          </a:p>
        </p:txBody>
      </p:sp>
    </p:spTree>
    <p:extLst>
      <p:ext uri="{BB962C8B-B14F-4D97-AF65-F5344CB8AC3E}">
        <p14:creationId xmlns:p14="http://schemas.microsoft.com/office/powerpoint/2010/main" val="128764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54B537-2200-4313-B663-105A5ECC8BCF}" type="slidenum">
              <a:rPr lang="en-US" altLang="en-US"/>
              <a:pPr/>
              <a:t>27</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walk through a simple program to demonstrate the cycle. I often use a simple arithmetic problem to show this cycle.</a:t>
            </a:r>
            <a:r>
              <a:rPr lang="en-US" altLang="en-US"/>
              <a:t> </a:t>
            </a:r>
          </a:p>
        </p:txBody>
      </p:sp>
    </p:spTree>
    <p:extLst>
      <p:ext uri="{BB962C8B-B14F-4D97-AF65-F5344CB8AC3E}">
        <p14:creationId xmlns:p14="http://schemas.microsoft.com/office/powerpoint/2010/main" val="362510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559BB-3274-4D28-9A23-1265C04222E4}" type="slidenum">
              <a:rPr lang="en-US" altLang="en-US"/>
              <a:pPr/>
              <a:t>28</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49250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Slide Image Placeholder 1"/>
          <p:cNvSpPr>
            <a:spLocks noGrp="1" noRot="1" noChangeAspect="1" noTextEdit="1"/>
          </p:cNvSpPr>
          <p:nvPr>
            <p:ph type="sldImg"/>
          </p:nvPr>
        </p:nvSpPr>
        <p:spPr bwMode="auto">
          <a:xfrm>
            <a:off x="1143000" y="687388"/>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5027" name="Notes Placeholder 2"/>
          <p:cNvSpPr txBox="1">
            <a:spLocks noGrp="1"/>
          </p:cNvSpPr>
          <p:nvPr>
            <p:ph type="body" idx="1"/>
          </p:nvPr>
        </p:nvSpPr>
        <p:spPr>
          <a:xfrm>
            <a:off x="686028" y="4343798"/>
            <a:ext cx="5485946" cy="4113609"/>
          </a:xfrm>
          <a:noFill/>
        </p:spPr>
        <p:txBody>
          <a:bodyPr lIns="96661" tIns="48331" rIns="96661" bIns="48331"/>
          <a:lstStyle/>
          <a:p>
            <a:pPr defTabSz="914400"/>
            <a:endParaRPr lang="en-US" altLang="en-US"/>
          </a:p>
        </p:txBody>
      </p:sp>
      <p:sp>
        <p:nvSpPr>
          <p:cNvPr id="1025028" name="Slide Number Placeholder 3"/>
          <p:cNvSpPr txBox="1">
            <a:spLocks noGrp="1"/>
          </p:cNvSpPr>
          <p:nvPr/>
        </p:nvSpPr>
        <p:spPr bwMode="auto">
          <a:xfrm>
            <a:off x="3884839" y="8685611"/>
            <a:ext cx="2972027" cy="45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400">
                <a:solidFill>
                  <a:schemeClr val="tx1"/>
                </a:solidFill>
                <a:latin typeface="Times New Roman" pitchFamily="18" charset="0"/>
              </a:defRPr>
            </a:lvl1pPr>
            <a:lvl2pPr marL="785813" indent="-303213" defTabSz="966788" eaLnBrk="0" hangingPunct="0">
              <a:defRPr sz="2400">
                <a:solidFill>
                  <a:schemeClr val="tx1"/>
                </a:solidFill>
                <a:latin typeface="Times New Roman" pitchFamily="18" charset="0"/>
              </a:defRPr>
            </a:lvl2pPr>
            <a:lvl3pPr marL="1208088" indent="-241300" defTabSz="966788" eaLnBrk="0" hangingPunct="0">
              <a:defRPr sz="2400">
                <a:solidFill>
                  <a:schemeClr val="tx1"/>
                </a:solidFill>
                <a:latin typeface="Times New Roman" pitchFamily="18" charset="0"/>
              </a:defRPr>
            </a:lvl3pPr>
            <a:lvl4pPr marL="1692275" indent="-242888" defTabSz="966788" eaLnBrk="0" hangingPunct="0">
              <a:defRPr sz="2400">
                <a:solidFill>
                  <a:schemeClr val="tx1"/>
                </a:solidFill>
                <a:latin typeface="Times New Roman" pitchFamily="18" charset="0"/>
              </a:defRPr>
            </a:lvl4pPr>
            <a:lvl5pPr marL="2174875" indent="-241300" defTabSz="966788" eaLnBrk="0" hangingPunct="0">
              <a:defRPr sz="2400">
                <a:solidFill>
                  <a:schemeClr val="tx1"/>
                </a:solidFill>
                <a:latin typeface="Times New Roman" pitchFamily="18" charset="0"/>
              </a:defRPr>
            </a:lvl5pPr>
            <a:lvl6pPr marL="2632075" indent="-241300" defTabSz="966788" eaLnBrk="0" fontAlgn="base" hangingPunct="0">
              <a:spcBef>
                <a:spcPct val="0"/>
              </a:spcBef>
              <a:spcAft>
                <a:spcPct val="0"/>
              </a:spcAft>
              <a:defRPr sz="2400">
                <a:solidFill>
                  <a:schemeClr val="tx1"/>
                </a:solidFill>
                <a:latin typeface="Times New Roman" pitchFamily="18" charset="0"/>
              </a:defRPr>
            </a:lvl6pPr>
            <a:lvl7pPr marL="3089275" indent="-241300" defTabSz="966788" eaLnBrk="0" fontAlgn="base" hangingPunct="0">
              <a:spcBef>
                <a:spcPct val="0"/>
              </a:spcBef>
              <a:spcAft>
                <a:spcPct val="0"/>
              </a:spcAft>
              <a:defRPr sz="2400">
                <a:solidFill>
                  <a:schemeClr val="tx1"/>
                </a:solidFill>
                <a:latin typeface="Times New Roman" pitchFamily="18" charset="0"/>
              </a:defRPr>
            </a:lvl7pPr>
            <a:lvl8pPr marL="3546475" indent="-241300" defTabSz="966788" eaLnBrk="0" fontAlgn="base" hangingPunct="0">
              <a:spcBef>
                <a:spcPct val="0"/>
              </a:spcBef>
              <a:spcAft>
                <a:spcPct val="0"/>
              </a:spcAft>
              <a:defRPr sz="2400">
                <a:solidFill>
                  <a:schemeClr val="tx1"/>
                </a:solidFill>
                <a:latin typeface="Times New Roman" pitchFamily="18" charset="0"/>
              </a:defRPr>
            </a:lvl8pPr>
            <a:lvl9pPr marL="4003675" indent="-241300"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fld id="{30E4E9D0-0FF4-465C-BFC2-81C1D0E3662C}" type="slidenum">
              <a:rPr lang="en-US" altLang="en-US" sz="1300"/>
              <a:pPr algn="r" eaLnBrk="1" hangingPunct="1"/>
              <a:t>29</a:t>
            </a:fld>
            <a:endParaRPr lang="en-US" altLang="en-US" sz="1300"/>
          </a:p>
        </p:txBody>
      </p:sp>
    </p:spTree>
    <p:extLst>
      <p:ext uri="{BB962C8B-B14F-4D97-AF65-F5344CB8AC3E}">
        <p14:creationId xmlns:p14="http://schemas.microsoft.com/office/powerpoint/2010/main" val="331795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Rot="1" noChangeAspect="1" noChangeArrowheads="1" noTextEdit="1"/>
          </p:cNvSpPr>
          <p:nvPr>
            <p:ph type="sldImg"/>
          </p:nvPr>
        </p:nvSpPr>
        <p:spPr bwMode="auto">
          <a:xfrm>
            <a:off x="1155700" y="692150"/>
            <a:ext cx="4549775" cy="3413125"/>
          </a:xfrm>
          <a:prstGeom prst="rect">
            <a:avLst/>
          </a:prstGeom>
          <a:solidFill>
            <a:srgbClr val="FFFFFF"/>
          </a:solidFill>
          <a:ln>
            <a:solidFill>
              <a:srgbClr val="000000"/>
            </a:solidFill>
            <a:miter lim="800000"/>
            <a:headEnd/>
            <a:tailEnd/>
          </a:ln>
        </p:spPr>
      </p:sp>
      <p:sp>
        <p:nvSpPr>
          <p:cNvPr id="1166339" name="Rectangle 3"/>
          <p:cNvSpPr txBox="1">
            <a:spLocks noGrp="1" noChangeArrowheads="1"/>
          </p:cNvSpPr>
          <p:nvPr>
            <p:ph type="body" idx="1"/>
          </p:nvPr>
        </p:nvSpPr>
        <p:spPr>
          <a:xfrm>
            <a:off x="915081" y="4341813"/>
            <a:ext cx="5027839" cy="4115594"/>
          </a:xfrm>
        </p:spPr>
        <p:txBody>
          <a:bodyPr/>
          <a:lstStyle/>
          <a:p>
            <a:endParaRPr lang="en-CA" altLang="en-US"/>
          </a:p>
        </p:txBody>
      </p:sp>
    </p:spTree>
    <p:extLst>
      <p:ext uri="{BB962C8B-B14F-4D97-AF65-F5344CB8AC3E}">
        <p14:creationId xmlns:p14="http://schemas.microsoft.com/office/powerpoint/2010/main" val="406041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BD46BF-97C9-4B61-BC4E-AAFA50FD879A}" type="slidenum">
              <a:rPr lang="en-US" altLang="en-US"/>
              <a:pPr/>
              <a:t>31</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The interaction between a CPU and secondary processors is much like the interaction between a boss and subordinate. The boss tells the subordinate what to do but not necessarily how to accomplish the task. The subordinate only bothers the boss when guidance or more data is needed.</a:t>
            </a:r>
          </a:p>
          <a:p>
            <a:endParaRPr lang="en-US" altLang="en-US"/>
          </a:p>
        </p:txBody>
      </p:sp>
    </p:spTree>
    <p:extLst>
      <p:ext uri="{BB962C8B-B14F-4D97-AF65-F5344CB8AC3E}">
        <p14:creationId xmlns:p14="http://schemas.microsoft.com/office/powerpoint/2010/main" val="2039320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05FB4-3838-4E07-A943-29F476C7E5CE}" type="slidenum">
              <a:rPr lang="en-US" altLang="en-US"/>
              <a:pPr/>
              <a:t>32</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Intel, the manufacturer of popular CPUs, originally made RAM for mainframe and minicomputers. Today Kingston is a leading RAM manufacturer.</a:t>
            </a:r>
            <a:r>
              <a:rPr lang="en-US" altLang="en-US"/>
              <a:t> </a:t>
            </a:r>
          </a:p>
          <a:p>
            <a:endParaRPr lang="en-US" altLang="en-US"/>
          </a:p>
          <a:p>
            <a:r>
              <a:rPr lang="en-US" altLang="en-US">
                <a:ea typeface="Times" pitchFamily="34" charset="0"/>
                <a:cs typeface="Times" pitchFamily="34" charset="0"/>
              </a:rPr>
              <a:t>Chapter 5 discusses ROM and the BIOS. Refer your students to this chapter if they desire more information.</a:t>
            </a:r>
            <a:r>
              <a:rPr lang="en-US" altLang="en-US"/>
              <a:t> </a:t>
            </a:r>
          </a:p>
        </p:txBody>
      </p:sp>
    </p:spTree>
    <p:extLst>
      <p:ext uri="{BB962C8B-B14F-4D97-AF65-F5344CB8AC3E}">
        <p14:creationId xmlns:p14="http://schemas.microsoft.com/office/powerpoint/2010/main" val="1496913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C7525-A985-40F4-B628-14A9B5B9B408}" type="slidenum">
              <a:rPr lang="en-US" altLang="en-US"/>
              <a:pPr/>
              <a:t>33</a:t>
            </a:fld>
            <a:endParaRPr lang="en-US" alt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have examples of input and output devices in class. Stories of obscure input output devices are typically well received by the students.</a:t>
            </a:r>
            <a:r>
              <a:rPr lang="en-US" altLang="en-US"/>
              <a:t> </a:t>
            </a:r>
          </a:p>
        </p:txBody>
      </p:sp>
    </p:spTree>
    <p:extLst>
      <p:ext uri="{BB962C8B-B14F-4D97-AF65-F5344CB8AC3E}">
        <p14:creationId xmlns:p14="http://schemas.microsoft.com/office/powerpoint/2010/main" val="125256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7654B34-B841-42FA-B72B-02EA579189EF}" type="slidenum">
              <a:rPr lang="en-US" altLang="en-US"/>
              <a:pPr/>
              <a:t>34</a:t>
            </a:fld>
            <a:endParaRPr lang="en-US" altLang="en-US"/>
          </a:p>
        </p:txBody>
      </p:sp>
      <p:sp>
        <p:nvSpPr>
          <p:cNvPr id="9216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32387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2226EC7-15ED-4470-86CC-4FAAF52778F3}" type="slidenum">
              <a:rPr lang="en-US" altLang="en-US"/>
              <a:pPr/>
              <a:t>35</a:t>
            </a:fld>
            <a:endParaRPr lang="en-US" altLang="en-US"/>
          </a:p>
        </p:txBody>
      </p:sp>
      <p:sp>
        <p:nvSpPr>
          <p:cNvPr id="9318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6704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Slide Image Placeholder 1"/>
          <p:cNvSpPr>
            <a:spLocks noGrp="1" noRot="1" noChangeAspect="1" noTextEdit="1"/>
          </p:cNvSpPr>
          <p:nvPr>
            <p:ph type="sldImg"/>
          </p:nvPr>
        </p:nvSpPr>
        <p:spPr bwMode="auto">
          <a:xfrm>
            <a:off x="1143000" y="687388"/>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1299" name="Notes Placeholder 2"/>
          <p:cNvSpPr txBox="1">
            <a:spLocks noGrp="1"/>
          </p:cNvSpPr>
          <p:nvPr>
            <p:ph type="body" idx="1"/>
          </p:nvPr>
        </p:nvSpPr>
        <p:spPr>
          <a:xfrm>
            <a:off x="686028" y="4343798"/>
            <a:ext cx="5485946" cy="4113609"/>
          </a:xfrm>
          <a:noFill/>
        </p:spPr>
        <p:txBody>
          <a:bodyPr lIns="96661" tIns="48331" rIns="96661" bIns="48331"/>
          <a:lstStyle/>
          <a:p>
            <a:pPr defTabSz="914400"/>
            <a:endParaRPr lang="en-US" altLang="en-US" dirty="0"/>
          </a:p>
        </p:txBody>
      </p:sp>
      <p:sp>
        <p:nvSpPr>
          <p:cNvPr id="951300" name="Slide Number Placeholder 3"/>
          <p:cNvSpPr txBox="1">
            <a:spLocks noGrp="1"/>
          </p:cNvSpPr>
          <p:nvPr/>
        </p:nvSpPr>
        <p:spPr bwMode="auto">
          <a:xfrm>
            <a:off x="3884839" y="8685611"/>
            <a:ext cx="2972027" cy="45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400">
                <a:solidFill>
                  <a:schemeClr val="tx1"/>
                </a:solidFill>
                <a:latin typeface="Times New Roman" pitchFamily="18" charset="0"/>
              </a:defRPr>
            </a:lvl1pPr>
            <a:lvl2pPr marL="785813" indent="-303213" defTabSz="966788" eaLnBrk="0" hangingPunct="0">
              <a:defRPr sz="2400">
                <a:solidFill>
                  <a:schemeClr val="tx1"/>
                </a:solidFill>
                <a:latin typeface="Times New Roman" pitchFamily="18" charset="0"/>
              </a:defRPr>
            </a:lvl2pPr>
            <a:lvl3pPr marL="1208088" indent="-241300" defTabSz="966788" eaLnBrk="0" hangingPunct="0">
              <a:defRPr sz="2400">
                <a:solidFill>
                  <a:schemeClr val="tx1"/>
                </a:solidFill>
                <a:latin typeface="Times New Roman" pitchFamily="18" charset="0"/>
              </a:defRPr>
            </a:lvl3pPr>
            <a:lvl4pPr marL="1692275" indent="-242888" defTabSz="966788" eaLnBrk="0" hangingPunct="0">
              <a:defRPr sz="2400">
                <a:solidFill>
                  <a:schemeClr val="tx1"/>
                </a:solidFill>
                <a:latin typeface="Times New Roman" pitchFamily="18" charset="0"/>
              </a:defRPr>
            </a:lvl4pPr>
            <a:lvl5pPr marL="2174875" indent="-241300" defTabSz="966788" eaLnBrk="0" hangingPunct="0">
              <a:defRPr sz="2400">
                <a:solidFill>
                  <a:schemeClr val="tx1"/>
                </a:solidFill>
                <a:latin typeface="Times New Roman" pitchFamily="18" charset="0"/>
              </a:defRPr>
            </a:lvl5pPr>
            <a:lvl6pPr marL="2632075" indent="-241300" defTabSz="966788" eaLnBrk="0" fontAlgn="base" hangingPunct="0">
              <a:spcBef>
                <a:spcPct val="0"/>
              </a:spcBef>
              <a:spcAft>
                <a:spcPct val="0"/>
              </a:spcAft>
              <a:defRPr sz="2400">
                <a:solidFill>
                  <a:schemeClr val="tx1"/>
                </a:solidFill>
                <a:latin typeface="Times New Roman" pitchFamily="18" charset="0"/>
              </a:defRPr>
            </a:lvl6pPr>
            <a:lvl7pPr marL="3089275" indent="-241300" defTabSz="966788" eaLnBrk="0" fontAlgn="base" hangingPunct="0">
              <a:spcBef>
                <a:spcPct val="0"/>
              </a:spcBef>
              <a:spcAft>
                <a:spcPct val="0"/>
              </a:spcAft>
              <a:defRPr sz="2400">
                <a:solidFill>
                  <a:schemeClr val="tx1"/>
                </a:solidFill>
                <a:latin typeface="Times New Roman" pitchFamily="18" charset="0"/>
              </a:defRPr>
            </a:lvl7pPr>
            <a:lvl8pPr marL="3546475" indent="-241300" defTabSz="966788" eaLnBrk="0" fontAlgn="base" hangingPunct="0">
              <a:spcBef>
                <a:spcPct val="0"/>
              </a:spcBef>
              <a:spcAft>
                <a:spcPct val="0"/>
              </a:spcAft>
              <a:defRPr sz="2400">
                <a:solidFill>
                  <a:schemeClr val="tx1"/>
                </a:solidFill>
                <a:latin typeface="Times New Roman" pitchFamily="18" charset="0"/>
              </a:defRPr>
            </a:lvl8pPr>
            <a:lvl9pPr marL="4003675" indent="-241300" defTabSz="966788" eaLnBrk="0" fontAlgn="base" hangingPunct="0">
              <a:spcBef>
                <a:spcPct val="0"/>
              </a:spcBef>
              <a:spcAft>
                <a:spcPct val="0"/>
              </a:spcAft>
              <a:defRPr sz="2400">
                <a:solidFill>
                  <a:schemeClr val="tx1"/>
                </a:solidFill>
                <a:latin typeface="Times New Roman" pitchFamily="18" charset="0"/>
              </a:defRPr>
            </a:lvl9pPr>
          </a:lstStyle>
          <a:p>
            <a:pPr algn="r" eaLnBrk="1" hangingPunct="1"/>
            <a:fld id="{CB4E6435-8C2D-48C3-B1BF-6FBD9CB47EAC}" type="slidenum">
              <a:rPr lang="en-US" altLang="en-US" sz="1300"/>
              <a:pPr algn="r" eaLnBrk="1" hangingPunct="1"/>
              <a:t>6</a:t>
            </a:fld>
            <a:endParaRPr lang="en-US" altLang="en-US" sz="1300"/>
          </a:p>
        </p:txBody>
      </p:sp>
    </p:spTree>
    <p:extLst>
      <p:ext uri="{BB962C8B-B14F-4D97-AF65-F5344CB8AC3E}">
        <p14:creationId xmlns:p14="http://schemas.microsoft.com/office/powerpoint/2010/main" val="301725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7E15523-1BCA-46B8-B60C-737BB87A925E}" type="slidenum">
              <a:rPr lang="en-US" altLang="en-US"/>
              <a:pPr/>
              <a:t>36</a:t>
            </a:fld>
            <a:endParaRPr lang="en-US" altLang="en-US"/>
          </a:p>
        </p:txBody>
      </p:sp>
      <p:sp>
        <p:nvSpPr>
          <p:cNvPr id="942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7571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Rot="1" noChangeAspect="1" noChangeArrowheads="1" noTextEdit="1"/>
          </p:cNvSpPr>
          <p:nvPr>
            <p:ph type="sldImg"/>
          </p:nvPr>
        </p:nvSpPr>
        <p:spPr bwMode="auto">
          <a:xfrm>
            <a:off x="1154113" y="692150"/>
            <a:ext cx="4551362" cy="3413125"/>
          </a:xfrm>
          <a:prstGeom prst="rect">
            <a:avLst/>
          </a:prstGeom>
          <a:solidFill>
            <a:srgbClr val="FFFFFF"/>
          </a:solidFill>
          <a:ln>
            <a:solidFill>
              <a:srgbClr val="000000"/>
            </a:solidFill>
            <a:miter lim="800000"/>
            <a:headEnd/>
            <a:tailEnd/>
          </a:ln>
        </p:spPr>
      </p:sp>
      <p:sp>
        <p:nvSpPr>
          <p:cNvPr id="1164291" name="Rectangle 3"/>
          <p:cNvSpPr txBox="1">
            <a:spLocks noGrp="1" noChangeArrowheads="1"/>
          </p:cNvSpPr>
          <p:nvPr>
            <p:ph type="body" idx="1"/>
          </p:nvPr>
        </p:nvSpPr>
        <p:spPr>
          <a:xfrm>
            <a:off x="915080" y="4341813"/>
            <a:ext cx="5027840" cy="4115594"/>
          </a:xfrm>
        </p:spPr>
        <p:txBody>
          <a:bodyPr/>
          <a:lstStyle/>
          <a:p>
            <a:endParaRPr lang="en-US" altLang="en-US"/>
          </a:p>
        </p:txBody>
      </p:sp>
    </p:spTree>
    <p:extLst>
      <p:ext uri="{BB962C8B-B14F-4D97-AF65-F5344CB8AC3E}">
        <p14:creationId xmlns:p14="http://schemas.microsoft.com/office/powerpoint/2010/main" val="7261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F0AE91-8E34-4A98-9FB3-B483330C64A4}" type="slidenum">
              <a:rPr lang="en-US" altLang="en-US"/>
              <a:pPr/>
              <a:t>38</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dirty="0">
                <a:cs typeface="Times New Roman" charset="0"/>
              </a:rPr>
              <a:t>Insider information</a:t>
            </a:r>
          </a:p>
          <a:p>
            <a:r>
              <a:rPr lang="en-US" altLang="en-US" dirty="0">
                <a:ea typeface="Times" pitchFamily="34" charset="0"/>
                <a:cs typeface="Times" pitchFamily="34" charset="0"/>
              </a:rPr>
              <a:t>A new CD technology is emerging. A shorter wavelength blue laser beam is being used to burn CD’s. This allows more data to be saved on a disk. The technology is in it’s infancy but should be mature in the near future.</a:t>
            </a:r>
            <a:r>
              <a:rPr lang="en-US" altLang="en-US" dirty="0"/>
              <a:t> </a:t>
            </a:r>
          </a:p>
          <a:p>
            <a:endParaRPr lang="en-US" altLang="en-US" dirty="0"/>
          </a:p>
          <a:p>
            <a:r>
              <a:rPr lang="en-US" altLang="en-US" dirty="0">
                <a:ea typeface="Times" pitchFamily="34" charset="0"/>
                <a:cs typeface="Times" pitchFamily="34" charset="0"/>
              </a:rPr>
              <a:t>Chapter 11 of the text provides more detail regarding storage devices.</a:t>
            </a:r>
            <a:r>
              <a:rPr lang="en-US" altLang="en-US" dirty="0"/>
              <a:t> </a:t>
            </a:r>
          </a:p>
          <a:p>
            <a:endParaRPr lang="en-US" altLang="en-US" dirty="0"/>
          </a:p>
          <a:p>
            <a:r>
              <a:rPr lang="en-US" altLang="en-US" dirty="0">
                <a:ea typeface="Times" pitchFamily="34" charset="0"/>
                <a:cs typeface="Times" pitchFamily="34" charset="0"/>
              </a:rPr>
              <a:t>DVD writers are available for purchase. They have not been standardized yet. Several competing formats are vying for acceptance. Of these, the DVD+RW seems to have the strongest support.</a:t>
            </a:r>
            <a:r>
              <a:rPr lang="en-US" altLang="en-US" dirty="0"/>
              <a:t> </a:t>
            </a:r>
          </a:p>
        </p:txBody>
      </p:sp>
    </p:spTree>
    <p:extLst>
      <p:ext uri="{BB962C8B-B14F-4D97-AF65-F5344CB8AC3E}">
        <p14:creationId xmlns:p14="http://schemas.microsoft.com/office/powerpoint/2010/main" val="10705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BC65F48-4487-4CA3-B198-E6C65B424ABF}" type="slidenum">
              <a:rPr lang="en-US" altLang="en-US"/>
              <a:pPr/>
              <a:t>39</a:t>
            </a:fld>
            <a:endParaRPr lang="en-US" altLang="en-US"/>
          </a:p>
        </p:txBody>
      </p:sp>
      <p:sp>
        <p:nvSpPr>
          <p:cNvPr id="9932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59429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0E9546E-3A87-48DC-BAEF-34756D423942}" type="slidenum">
              <a:rPr lang="en-US" altLang="en-US"/>
              <a:pPr/>
              <a:t>40</a:t>
            </a:fld>
            <a:endParaRPr lang="en-US" altLang="en-US"/>
          </a:p>
        </p:txBody>
      </p:sp>
      <p:sp>
        <p:nvSpPr>
          <p:cNvPr id="10035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3442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84CD1-A4CC-46FF-8FB2-9A95859C3F7F}" type="slidenum">
              <a:rPr lang="en-US" altLang="en-US"/>
              <a:pPr/>
              <a:t>41</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2437398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E535D7-1928-484D-A007-86F045F9A730}" type="slidenum">
              <a:rPr lang="en-US" altLang="en-US"/>
              <a:pPr/>
              <a:t>42</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2962909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B053E-66F7-4C20-987F-9B524E9E7F1F}" type="slidenum">
              <a:rPr lang="en-US" altLang="en-US"/>
              <a:pPr/>
              <a:t>43</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2620274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A0DCDC-8A2A-4375-BDD3-14944016A085}" type="slidenum">
              <a:rPr lang="en-US" altLang="en-US"/>
              <a:pPr/>
              <a:t>44</a:t>
            </a:fld>
            <a:endParaRPr lang="en-US" alt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Chapter 5 in the text explores data processing in greater detail.</a:t>
            </a:r>
            <a:r>
              <a:rPr lang="en-US" altLang="en-US"/>
              <a:t> </a:t>
            </a:r>
          </a:p>
          <a:p>
            <a:endParaRPr lang="en-US" altLang="en-US"/>
          </a:p>
          <a:p>
            <a:r>
              <a:rPr lang="en-US" altLang="en-US"/>
              <a:t>Figure 1B.5 shows data in binary format.</a:t>
            </a:r>
          </a:p>
        </p:txBody>
      </p:sp>
    </p:spTree>
    <p:extLst>
      <p:ext uri="{BB962C8B-B14F-4D97-AF65-F5344CB8AC3E}">
        <p14:creationId xmlns:p14="http://schemas.microsoft.com/office/powerpoint/2010/main" val="3146480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22E2A-3A39-4D46-9335-9C35ACCDB475}" type="slidenum">
              <a:rPr lang="en-US" altLang="en-US"/>
              <a:pPr/>
              <a:t>45</a:t>
            </a:fld>
            <a:endParaRPr lang="en-US" alt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Most computer problems are caused by user error. Given this fact, it is fun here to teach the student the acronym PEBKAC the Problem Exists Between Keyboard And Chair. A little humor can break up the lecture monotony. </a:t>
            </a:r>
          </a:p>
        </p:txBody>
      </p:sp>
    </p:spTree>
    <p:extLst>
      <p:ext uri="{BB962C8B-B14F-4D97-AF65-F5344CB8AC3E}">
        <p14:creationId xmlns:p14="http://schemas.microsoft.com/office/powerpoint/2010/main" val="13168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ACD75-DC58-4628-AFC5-E8432F1C09CB}" type="slidenum">
              <a:rPr lang="zh-TW" altLang="en-US"/>
              <a:pPr/>
              <a:t>11</a:t>
            </a:fld>
            <a:endParaRPr lang="en-US" altLang="zh-TW"/>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zh-TW" b="1" i="1">
                <a:cs typeface="Times New Roman" charset="0"/>
              </a:rPr>
              <a:t>Discussion point</a:t>
            </a:r>
          </a:p>
          <a:p>
            <a:r>
              <a:rPr lang="en-US" altLang="zh-TW">
                <a:cs typeface="Times New Roman" charset="0"/>
              </a:rPr>
              <a:t>Have students contrast desktop and notebook computers. Focus on the pros and cons of each type of computer. </a:t>
            </a:r>
          </a:p>
        </p:txBody>
      </p:sp>
    </p:spTree>
    <p:extLst>
      <p:ext uri="{BB962C8B-B14F-4D97-AF65-F5344CB8AC3E}">
        <p14:creationId xmlns:p14="http://schemas.microsoft.com/office/powerpoint/2010/main" val="419793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0AFF35-AD31-455D-9D1E-0BEF1E0134E4}" type="slidenum">
              <a:rPr lang="en-US" altLang="en-US"/>
              <a:pPr/>
              <a:t>47</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Microsoft has a demonstration of the tablet PC pen based input. Point your browser to http://www.microsoft.com/windowsxp/tabletpc/evaluation/tours/default.mspx and follow the tours.</a:t>
            </a:r>
            <a:r>
              <a:rPr lang="en-US" altLang="en-US"/>
              <a:t> </a:t>
            </a:r>
          </a:p>
        </p:txBody>
      </p:sp>
    </p:spTree>
    <p:extLst>
      <p:ext uri="{BB962C8B-B14F-4D97-AF65-F5344CB8AC3E}">
        <p14:creationId xmlns:p14="http://schemas.microsoft.com/office/powerpoint/2010/main" val="2086814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8C36EE-831B-4640-85D7-F88D9D4E405B}" type="slidenum">
              <a:rPr lang="en-US" altLang="en-US"/>
              <a:pPr/>
              <a:t>48</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Discuss the information kiosks at local malls. Many offer limited Internet access. Have students discuss what could happen to the computers if the malls were to provide keyboards to the mall shoppers.</a:t>
            </a:r>
            <a:r>
              <a:rPr lang="en-US" altLang="en-US"/>
              <a:t> </a:t>
            </a:r>
          </a:p>
        </p:txBody>
      </p:sp>
    </p:spTree>
    <p:extLst>
      <p:ext uri="{BB962C8B-B14F-4D97-AF65-F5344CB8AC3E}">
        <p14:creationId xmlns:p14="http://schemas.microsoft.com/office/powerpoint/2010/main" val="2863226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AF1DB-5601-47BE-AB33-1ABED1390303}" type="slidenum">
              <a:rPr lang="en-US" altLang="en-US"/>
              <a:pPr/>
              <a:t>49</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Microsoft’s Force Feedback joysticks vibrate. In driving games, when the player hits another car, the joystick will vibrate.</a:t>
            </a:r>
            <a:r>
              <a:rPr lang="en-US" altLang="en-US"/>
              <a:t> </a:t>
            </a:r>
          </a:p>
        </p:txBody>
      </p:sp>
    </p:spTree>
    <p:extLst>
      <p:ext uri="{BB962C8B-B14F-4D97-AF65-F5344CB8AC3E}">
        <p14:creationId xmlns:p14="http://schemas.microsoft.com/office/powerpoint/2010/main" val="2783611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7CFA29-94CC-4981-A09A-9D3C4F695A71}" type="slidenum">
              <a:rPr lang="en-US" altLang="en-US"/>
              <a:pPr/>
              <a:t>50</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For more information on the UPC code and a searchable database, visit http://www.upcdatabase.com/. A working UPC is 071662000240, which represents a 24 count box of Crayola Crayons. </a:t>
            </a:r>
          </a:p>
        </p:txBody>
      </p:sp>
    </p:spTree>
    <p:extLst>
      <p:ext uri="{BB962C8B-B14F-4D97-AF65-F5344CB8AC3E}">
        <p14:creationId xmlns:p14="http://schemas.microsoft.com/office/powerpoint/2010/main" val="1637844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F8DB7B-B380-4897-9956-33AF604C7549}" type="slidenum">
              <a:rPr lang="en-US" altLang="en-US"/>
              <a:pPr/>
              <a:t>51</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Spend a few minutes here discussing computer screen colors. A good website to look at colors is http://www.radok.com/web-safe-colors_rgb.html. To demonstrate how computers generate color, use the custom color creator in Paint.</a:t>
            </a:r>
            <a:r>
              <a:rPr lang="en-US" altLang="en-US"/>
              <a:t> </a:t>
            </a:r>
          </a:p>
        </p:txBody>
      </p:sp>
    </p:spTree>
    <p:extLst>
      <p:ext uri="{BB962C8B-B14F-4D97-AF65-F5344CB8AC3E}">
        <p14:creationId xmlns:p14="http://schemas.microsoft.com/office/powerpoint/2010/main" val="3018073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F0AEA-39E7-4FF9-AAF5-F4295FE9075F}" type="slidenum">
              <a:rPr lang="en-US" altLang="en-US"/>
              <a:pPr/>
              <a:t>52</a:t>
            </a:fld>
            <a:endParaRPr lang="en-US" alt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Many companies ask for a plaintext resume. This is a resume, typed in Courier or other easy to read font, with no formatting. The intent is to allow the company to scan the resume for future searching. OCR technology makes this possible. For more information, see the website http://www.quintcareers.com/scannable_resumes.html.</a:t>
            </a:r>
            <a:r>
              <a:rPr lang="en-US" altLang="en-US"/>
              <a:t> </a:t>
            </a:r>
          </a:p>
        </p:txBody>
      </p:sp>
    </p:spTree>
    <p:extLst>
      <p:ext uri="{BB962C8B-B14F-4D97-AF65-F5344CB8AC3E}">
        <p14:creationId xmlns:p14="http://schemas.microsoft.com/office/powerpoint/2010/main" val="1509406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4BDF9-BF7E-4888-91BD-364ADF8BBA0E}" type="slidenum">
              <a:rPr lang="en-US" altLang="en-US"/>
              <a:pPr/>
              <a:t>53</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Two common products are IBM’s Via Voice and Scansoft Dragon NaturallySpeaking. More information for ViaVoice can be found at http://www-306.ibm.com/software/voice/viavoice/. More information regarding Dragon is located at http://www.scansoft.com/naturallyspeaking/.</a:t>
            </a:r>
            <a:r>
              <a:rPr lang="en-US" altLang="en-US"/>
              <a:t> </a:t>
            </a:r>
          </a:p>
        </p:txBody>
      </p:sp>
    </p:spTree>
    <p:extLst>
      <p:ext uri="{BB962C8B-B14F-4D97-AF65-F5344CB8AC3E}">
        <p14:creationId xmlns:p14="http://schemas.microsoft.com/office/powerpoint/2010/main" val="1869279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56EEC5-C2A6-4C57-9883-76365120C27F}" type="slidenum">
              <a:rPr lang="en-US" altLang="en-US"/>
              <a:pPr/>
              <a:t>58</a:t>
            </a:fld>
            <a:endParaRPr lang="en-US" alt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ltLang="en-US" b="1" i="1">
                <a:cs typeface="Times New Roman" charset="0"/>
              </a:rPr>
              <a:t>Teaching Tip</a:t>
            </a:r>
          </a:p>
          <a:p>
            <a:r>
              <a:rPr lang="en-US" altLang="en-US"/>
              <a:t>Table 5A.1 on page 187 provides the first 17 binary numbers and their decimal equivalent. A fun exercise is to teach the students to count in binary on their fingers. </a:t>
            </a:r>
          </a:p>
        </p:txBody>
      </p:sp>
    </p:spTree>
    <p:extLst>
      <p:ext uri="{BB962C8B-B14F-4D97-AF65-F5344CB8AC3E}">
        <p14:creationId xmlns:p14="http://schemas.microsoft.com/office/powerpoint/2010/main" val="100410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C70DF-C205-4761-914B-9D8C725EB818}" type="slidenum">
              <a:rPr lang="en-US" altLang="en-US"/>
              <a:pPr/>
              <a:t>60</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t>Windows XP, Mac OS X and newer flavors of Linux are fully Unicode compatible. </a:t>
            </a:r>
          </a:p>
        </p:txBody>
      </p:sp>
    </p:spTree>
    <p:extLst>
      <p:ext uri="{BB962C8B-B14F-4D97-AF65-F5344CB8AC3E}">
        <p14:creationId xmlns:p14="http://schemas.microsoft.com/office/powerpoint/2010/main" val="2464005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E3652A-B19C-4A27-A4D7-B57F637853A8}" type="slidenum">
              <a:rPr lang="en-US" altLang="en-US"/>
              <a:pPr/>
              <a:t>61</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b="1" i="1">
                <a:cs typeface="Times New Roman" charset="0"/>
              </a:rPr>
              <a:t>Teaching tip</a:t>
            </a:r>
          </a:p>
          <a:p>
            <a:r>
              <a:rPr lang="en-US" altLang="en-US"/>
              <a:t>Table 5A.4 on page 190 lists the operations handled by the common ALU. </a:t>
            </a:r>
          </a:p>
        </p:txBody>
      </p:sp>
    </p:spTree>
    <p:extLst>
      <p:ext uri="{BB962C8B-B14F-4D97-AF65-F5344CB8AC3E}">
        <p14:creationId xmlns:p14="http://schemas.microsoft.com/office/powerpoint/2010/main" val="187500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D97EE-FACC-451C-AB24-80C6FBB5F29E}" type="slidenum">
              <a:rPr lang="zh-TW" altLang="en-US"/>
              <a:pPr/>
              <a:t>13</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zh-TW" b="1" i="1">
                <a:cs typeface="Times New Roman" charset="0"/>
              </a:rPr>
              <a:t>Teaching tip</a:t>
            </a:r>
          </a:p>
          <a:p>
            <a:r>
              <a:rPr lang="en-US" altLang="zh-TW" i="1">
                <a:cs typeface="Times New Roman" charset="0"/>
              </a:rPr>
              <a:t>The tablet PC was designed to simulate a piece of paper. Users interact with the tablet as if it was an unlimited paper notebook.</a:t>
            </a:r>
          </a:p>
          <a:p>
            <a:r>
              <a:rPr lang="en-US" altLang="zh-TW" b="1" i="1">
                <a:cs typeface="Times New Roman" charset="0"/>
              </a:rPr>
              <a:t>For more information</a:t>
            </a:r>
          </a:p>
          <a:p>
            <a:r>
              <a:rPr lang="en-US" altLang="zh-TW">
                <a:cs typeface="Times New Roman" charset="0"/>
              </a:rPr>
              <a:t>See www.microsoft.com/windowsxp/tabletpc/evaluation/tours/default.mspx for an example of the Tablet PC in action. </a:t>
            </a:r>
          </a:p>
        </p:txBody>
      </p:sp>
    </p:spTree>
    <p:extLst>
      <p:ext uri="{BB962C8B-B14F-4D97-AF65-F5344CB8AC3E}">
        <p14:creationId xmlns:p14="http://schemas.microsoft.com/office/powerpoint/2010/main" val="2004862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FFE70-E39B-49CB-8371-17CCC1C8C9EB}" type="slidenum">
              <a:rPr lang="en-US" altLang="en-US"/>
              <a:pPr/>
              <a:t>62</a:t>
            </a:fld>
            <a:endParaRPr lang="en-US" altLang="en-US"/>
          </a:p>
        </p:txBody>
      </p:sp>
      <p:sp>
        <p:nvSpPr>
          <p:cNvPr id="16386" name="Rectangle 1026"/>
          <p:cNvSpPr>
            <a:spLocks noGrp="1" noRot="1" noChangeAspect="1" noChangeArrowheads="1" noTextEdit="1"/>
          </p:cNvSpPr>
          <p:nvPr>
            <p:ph type="sldImg"/>
          </p:nvPr>
        </p:nvSpPr>
        <p:spPr>
          <a:ln/>
        </p:spPr>
      </p:sp>
      <p:sp>
        <p:nvSpPr>
          <p:cNvPr id="16387" name="Rectangle 1027"/>
          <p:cNvSpPr>
            <a:spLocks noGrp="1" noChangeArrowheads="1"/>
          </p:cNvSpPr>
          <p:nvPr>
            <p:ph type="body" idx="1"/>
          </p:nvPr>
        </p:nvSpPr>
        <p:spPr/>
        <p:txBody>
          <a:bodyPr/>
          <a:lstStyle/>
          <a:p>
            <a:r>
              <a:rPr lang="en-US" altLang="en-US" b="1" i="1">
                <a:cs typeface="Times New Roman" charset="0"/>
              </a:rPr>
              <a:t>Insider information</a:t>
            </a:r>
          </a:p>
          <a:p>
            <a:r>
              <a:rPr lang="en-US" altLang="en-US"/>
              <a:t>More pipelines mean a faster and more efficient CPU. The current fastest CPU on the market, the Apple G5 has 80 pipelines! </a:t>
            </a:r>
          </a:p>
        </p:txBody>
      </p:sp>
    </p:spTree>
    <p:extLst>
      <p:ext uri="{BB962C8B-B14F-4D97-AF65-F5344CB8AC3E}">
        <p14:creationId xmlns:p14="http://schemas.microsoft.com/office/powerpoint/2010/main" val="2173144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2482BD-1C75-4E16-93DF-488C4CA96D76}" type="slidenum">
              <a:rPr lang="en-US" altLang="en-US"/>
              <a:pPr/>
              <a:t>64</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ltLang="en-US" b="1" i="1">
                <a:cs typeface="Times New Roman" charset="0"/>
              </a:rPr>
              <a:t>Teaching tip</a:t>
            </a:r>
          </a:p>
          <a:p>
            <a:r>
              <a:rPr lang="en-US" altLang="en-US"/>
              <a:t>If you are in a computer lab, spend a few minutes exploring your BIOS. Demonstrate what happens when values are adjusted. Walk through a POST check. Unplug a device and generate POST errors. Be sure to reset everything before moving on with the lecture! </a:t>
            </a:r>
          </a:p>
        </p:txBody>
      </p:sp>
    </p:spTree>
    <p:extLst>
      <p:ext uri="{BB962C8B-B14F-4D97-AF65-F5344CB8AC3E}">
        <p14:creationId xmlns:p14="http://schemas.microsoft.com/office/powerpoint/2010/main" val="3375396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DE00-F7E9-4891-8A4C-B247DAC7C01B}" type="slidenum">
              <a:rPr lang="en-US" altLang="en-US"/>
              <a:pPr/>
              <a:t>66</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Teaching tip</a:t>
            </a:r>
          </a:p>
          <a:p>
            <a:r>
              <a:rPr lang="en-US" altLang="en-US"/>
              <a:t>One of the most commonly asked questions is “How do I speed up my computer”. The simplest answer is to add RAM. The Productivity Tip on page 200 provides some guidelines when to add RAM.</a:t>
            </a:r>
          </a:p>
        </p:txBody>
      </p:sp>
    </p:spTree>
    <p:extLst>
      <p:ext uri="{BB962C8B-B14F-4D97-AF65-F5344CB8AC3E}">
        <p14:creationId xmlns:p14="http://schemas.microsoft.com/office/powerpoint/2010/main" val="939198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5D900-2342-42C1-B35C-149B08E1BE43}" type="slidenum">
              <a:rPr lang="en-US" altLang="en-US"/>
              <a:pPr/>
              <a:t>70</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a:cs typeface="Times New Roman" charset="0"/>
              </a:rPr>
              <a:t>Teaching tip</a:t>
            </a:r>
          </a:p>
          <a:p>
            <a:r>
              <a:rPr lang="en-US" altLang="en-US"/>
              <a:t>Spend a little time here discussing over clocking. Over clocking causes the computer to run faster than designed. Possibly, you have students that can share stories of over clocking. </a:t>
            </a:r>
          </a:p>
        </p:txBody>
      </p:sp>
    </p:spTree>
    <p:extLst>
      <p:ext uri="{BB962C8B-B14F-4D97-AF65-F5344CB8AC3E}">
        <p14:creationId xmlns:p14="http://schemas.microsoft.com/office/powerpoint/2010/main" val="2270752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037CC0-42C6-41E6-8056-2856FF58B7F5}" type="slidenum">
              <a:rPr lang="en-US" altLang="en-US"/>
              <a:pPr/>
              <a:t>79</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Bit size tends to confuse students. A simple example clarifies the importance of bit size. Consider two equal computers, one has a 32-bit processor, the other a 64 bit processor. With all other items equal, the 64-bit processor will handle twice the data the 32 bit processor handles. This is like driving a car at 55 Mph then doubling it to 110 Mph</a:t>
            </a:r>
            <a:r>
              <a:rPr lang="en-US" altLang="en-US"/>
              <a:t>.</a:t>
            </a:r>
          </a:p>
        </p:txBody>
      </p:sp>
    </p:spTree>
    <p:extLst>
      <p:ext uri="{BB962C8B-B14F-4D97-AF65-F5344CB8AC3E}">
        <p14:creationId xmlns:p14="http://schemas.microsoft.com/office/powerpoint/2010/main" val="2913757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0D0C48-5C88-4947-A353-6C29B252BDF3}" type="slidenum">
              <a:rPr lang="en-US" altLang="en-US"/>
              <a:pPr/>
              <a:t>80</a:t>
            </a:fld>
            <a:endParaRPr lang="en-US" alt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Table 5B.1 on page 208 lists several of Intel’s modern processors. A new addition is the Centrino Mobile processor family, designed for laptops with wireless connections.</a:t>
            </a:r>
            <a:r>
              <a:rPr lang="en-US" altLang="en-US"/>
              <a:t> </a:t>
            </a:r>
          </a:p>
        </p:txBody>
      </p:sp>
    </p:spTree>
    <p:extLst>
      <p:ext uri="{BB962C8B-B14F-4D97-AF65-F5344CB8AC3E}">
        <p14:creationId xmlns:p14="http://schemas.microsoft.com/office/powerpoint/2010/main" val="1252395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7FCBA1-FADD-4A45-963F-FB589DE8239E}" type="slidenum">
              <a:rPr lang="en-US" altLang="en-US"/>
              <a:pPr/>
              <a:t>81</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Table 5B.2 on page 209 lists most of the modern AMD processors. A new addition is the Sempron processor, aimed at beating the Intel Celeron and Centrino Mobile processors.</a:t>
            </a:r>
            <a:r>
              <a:rPr lang="en-US" altLang="en-US"/>
              <a:t> </a:t>
            </a:r>
          </a:p>
        </p:txBody>
      </p:sp>
    </p:spTree>
    <p:extLst>
      <p:ext uri="{BB962C8B-B14F-4D97-AF65-F5344CB8AC3E}">
        <p14:creationId xmlns:p14="http://schemas.microsoft.com/office/powerpoint/2010/main" val="3481082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FB456-F294-477A-A7DA-2C467947DF1C}" type="slidenum">
              <a:rPr lang="en-US" altLang="en-US"/>
              <a:pPr/>
              <a:t>84</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Table 5B.3 on page 210 lists the specifications for three powerful processors.</a:t>
            </a:r>
          </a:p>
          <a:p>
            <a:endParaRPr lang="en-US" altLang="en-US"/>
          </a:p>
        </p:txBody>
      </p:sp>
    </p:spTree>
    <p:extLst>
      <p:ext uri="{BB962C8B-B14F-4D97-AF65-F5344CB8AC3E}">
        <p14:creationId xmlns:p14="http://schemas.microsoft.com/office/powerpoint/2010/main" val="3010520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A0FDC-C94C-4841-9511-92152B689FB7}" type="slidenum">
              <a:rPr lang="en-US" altLang="en-US"/>
              <a:pPr/>
              <a:t>86</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Parallel processing is not always as fast as it claims. Make some analogies to multiple workers painting a room. Let the students contribute stories. End the discussion with comments regarding Fred Brook’s statement “No matter how many women are assigned to the task, it still takes nine months to have a baby”. </a:t>
            </a:r>
          </a:p>
        </p:txBody>
      </p:sp>
    </p:spTree>
    <p:extLst>
      <p:ext uri="{BB962C8B-B14F-4D97-AF65-F5344CB8AC3E}">
        <p14:creationId xmlns:p14="http://schemas.microsoft.com/office/powerpoint/2010/main" val="1307673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0BD13D-4FA6-4C50-B6AC-A63A617CAD19}" type="slidenum">
              <a:rPr lang="en-US" altLang="en-US"/>
              <a:pPr/>
              <a:t>87</a:t>
            </a:fld>
            <a:endParaRPr lang="en-US" alt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Contrast the network and modem port. Point out that the modem port is smaller than the network port. Modems use a 4-wire cable while network ports use an 8-wire cable.</a:t>
            </a:r>
            <a:r>
              <a:rPr lang="en-US" altLang="en-US"/>
              <a:t> </a:t>
            </a:r>
          </a:p>
        </p:txBody>
      </p:sp>
    </p:spTree>
    <p:extLst>
      <p:ext uri="{BB962C8B-B14F-4D97-AF65-F5344CB8AC3E}">
        <p14:creationId xmlns:p14="http://schemas.microsoft.com/office/powerpoint/2010/main" val="407403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7A7741-57AE-4DEE-81BC-1B4DE5AE48E5}" type="slidenum">
              <a:rPr lang="zh-TW" altLang="en-US"/>
              <a:pPr/>
              <a:t>14</a:t>
            </a:fld>
            <a:endParaRPr lang="en-US" altLang="zh-TW"/>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zh-TW" b="1" i="1">
                <a:cs typeface="Times New Roman" charset="0"/>
              </a:rPr>
              <a:t>Teaching tip</a:t>
            </a:r>
          </a:p>
          <a:p>
            <a:r>
              <a:rPr lang="en-US" altLang="zh-TW">
                <a:cs typeface="Times New Roman" charset="0"/>
              </a:rPr>
              <a:t>At this point, refer the students to the productivity tip on page 13. This tip helps the student determine what type of PC is best for them. </a:t>
            </a:r>
          </a:p>
        </p:txBody>
      </p:sp>
    </p:spTree>
    <p:extLst>
      <p:ext uri="{BB962C8B-B14F-4D97-AF65-F5344CB8AC3E}">
        <p14:creationId xmlns:p14="http://schemas.microsoft.com/office/powerpoint/2010/main" val="71163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601DA3-3A7A-40BD-8083-64A26FC7B736}" type="slidenum">
              <a:rPr lang="en-US" altLang="en-US"/>
              <a:pPr/>
              <a:t>89</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Figure 5B.9 on page 213 shows data flowing through a serial interface. Similarly, Figure 5B.10 on page 214 shows data flowing through a parallel interface.</a:t>
            </a:r>
            <a:r>
              <a:rPr lang="en-US" altLang="en-US"/>
              <a:t> </a:t>
            </a:r>
          </a:p>
        </p:txBody>
      </p:sp>
    </p:spTree>
    <p:extLst>
      <p:ext uri="{BB962C8B-B14F-4D97-AF65-F5344CB8AC3E}">
        <p14:creationId xmlns:p14="http://schemas.microsoft.com/office/powerpoint/2010/main" val="1448530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636F9B-C5F5-4EA4-8122-8513ACA3E63E}" type="slidenum">
              <a:rPr lang="en-US" altLang="en-US"/>
              <a:pPr/>
              <a:t>92</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SCSI is typically found on network servers and high-end workstations. SCSI is unique among the buses discussed so far because it does not use CPU power to control the devices.</a:t>
            </a:r>
            <a:r>
              <a:rPr lang="en-US" altLang="en-US"/>
              <a:t> </a:t>
            </a:r>
          </a:p>
        </p:txBody>
      </p:sp>
    </p:spTree>
    <p:extLst>
      <p:ext uri="{BB962C8B-B14F-4D97-AF65-F5344CB8AC3E}">
        <p14:creationId xmlns:p14="http://schemas.microsoft.com/office/powerpoint/2010/main" val="169574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26BBAD-7DC8-41CE-91FD-E242224F8C69}" type="slidenum">
              <a:rPr lang="en-US" altLang="en-US"/>
              <a:pPr/>
              <a:t>95</a:t>
            </a:fld>
            <a:endParaRPr lang="en-US" alt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It is helpful to have several cards on hand for demonstration. If possible, use a student to show the technique for inserting a card.</a:t>
            </a:r>
            <a:r>
              <a:rPr lang="en-US" altLang="en-US"/>
              <a:t> </a:t>
            </a:r>
          </a:p>
        </p:txBody>
      </p:sp>
    </p:spTree>
    <p:extLst>
      <p:ext uri="{BB962C8B-B14F-4D97-AF65-F5344CB8AC3E}">
        <p14:creationId xmlns:p14="http://schemas.microsoft.com/office/powerpoint/2010/main" val="3454086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7E5BC-8F24-4D1F-876E-BA8E59106851}" type="slidenum">
              <a:rPr lang="en-US" altLang="en-US"/>
              <a:pPr/>
              <a:t>97</a:t>
            </a:fld>
            <a:endParaRPr lang="en-US" alt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Plug and play was introduced by Apple Computers.</a:t>
            </a:r>
            <a:r>
              <a:rPr lang="en-US" altLang="en-US"/>
              <a:t> </a:t>
            </a:r>
          </a:p>
        </p:txBody>
      </p:sp>
    </p:spTree>
    <p:extLst>
      <p:ext uri="{BB962C8B-B14F-4D97-AF65-F5344CB8AC3E}">
        <p14:creationId xmlns:p14="http://schemas.microsoft.com/office/powerpoint/2010/main" val="649392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F02C93-D2A0-4B68-9FD4-DFC182E7D8B6}" type="slidenum">
              <a:rPr lang="en-US" altLang="en-US"/>
              <a:pPr/>
              <a:t>99</a:t>
            </a:fld>
            <a:endParaRPr lang="en-US" altLang="en-US"/>
          </a:p>
        </p:txBody>
      </p:sp>
      <p:sp>
        <p:nvSpPr>
          <p:cNvPr id="10342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23160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66EE10-3562-414E-8887-24303873964B}" type="slidenum">
              <a:rPr lang="en-US" altLang="en-US"/>
              <a:pPr/>
              <a:t>100</a:t>
            </a:fld>
            <a:endParaRPr lang="en-US" altLang="en-US"/>
          </a:p>
        </p:txBody>
      </p:sp>
      <p:sp>
        <p:nvSpPr>
          <p:cNvPr id="10444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1650" rIns="0" bIns="0"/>
          <a:lstStyle/>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Link to brain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Brain says pick hammer </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-you use the hand -resource allocation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-Bang the nail</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-use hammer to execute action</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-controls prog, execution, I/O</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-Brain is always running</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-else dead/coma </a:t>
            </a:r>
          </a:p>
          <a:p>
            <a:pPr>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2500">
                <a:latin typeface="Arial" charset="0"/>
                <a:cs typeface="Arial Unicode MS" charset="0"/>
              </a:rPr>
              <a:t>		-kernel always running/suspended</a:t>
            </a:r>
          </a:p>
        </p:txBody>
      </p:sp>
    </p:spTree>
    <p:extLst>
      <p:ext uri="{BB962C8B-B14F-4D97-AF65-F5344CB8AC3E}">
        <p14:creationId xmlns:p14="http://schemas.microsoft.com/office/powerpoint/2010/main" val="1984423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6B8C9F-0F7B-4A4D-9287-7D7C655D8EB8}" type="slidenum">
              <a:rPr lang="en-US" altLang="en-US"/>
              <a:pPr/>
              <a:t>101</a:t>
            </a:fld>
            <a:endParaRPr lang="en-US" altLang="en-US"/>
          </a:p>
        </p:txBody>
      </p:sp>
      <p:sp>
        <p:nvSpPr>
          <p:cNvPr id="10547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06411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95D9E1-35A8-4A37-8415-6FFB67049648}" type="slidenum">
              <a:rPr lang="en-US" altLang="en-US"/>
              <a:pPr/>
              <a:t>102</a:t>
            </a:fld>
            <a:endParaRPr lang="en-US" altLang="en-US"/>
          </a:p>
        </p:txBody>
      </p:sp>
      <p:sp>
        <p:nvSpPr>
          <p:cNvPr id="10649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08341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C393C6-58C9-47DE-9CEB-85E90032C012}" type="slidenum">
              <a:rPr lang="en-US" altLang="en-US"/>
              <a:pPr/>
              <a:t>103</a:t>
            </a:fld>
            <a:endParaRPr lang="en-US" alt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altLang="en-US" b="1" i="1">
                <a:cs typeface="Times New Roman" charset="0"/>
              </a:rPr>
              <a:t>Teaching Tip</a:t>
            </a:r>
          </a:p>
          <a:p>
            <a:r>
              <a:rPr lang="en-US" altLang="en-US"/>
              <a:t>File and folder storage is covered in chapter 6. </a:t>
            </a:r>
          </a:p>
        </p:txBody>
      </p:sp>
    </p:spTree>
    <p:extLst>
      <p:ext uri="{BB962C8B-B14F-4D97-AF65-F5344CB8AC3E}">
        <p14:creationId xmlns:p14="http://schemas.microsoft.com/office/powerpoint/2010/main" val="1917108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AB26334-9CB2-47C3-9F41-782EF19C536B}" type="slidenum">
              <a:rPr lang="en-US" altLang="en-US"/>
              <a:pPr/>
              <a:t>104</a:t>
            </a:fld>
            <a:endParaRPr lang="en-US" altLang="en-US"/>
          </a:p>
        </p:txBody>
      </p:sp>
      <p:sp>
        <p:nvSpPr>
          <p:cNvPr id="10752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3637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CB1E4-4334-4E3A-8482-E3691278425F}" type="slidenum">
              <a:rPr lang="zh-TW" altLang="en-US"/>
              <a:pPr/>
              <a:t>19</a:t>
            </a:fld>
            <a:endParaRPr lang="en-US" altLang="zh-TW"/>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3761348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8E7CF11-98EF-4C90-9C3F-E6B7C4E9A327}" type="slidenum">
              <a:rPr lang="en-US" altLang="en-US"/>
              <a:pPr/>
              <a:t>106</a:t>
            </a:fld>
            <a:endParaRPr lang="en-US" altLang="en-US"/>
          </a:p>
        </p:txBody>
      </p:sp>
      <p:sp>
        <p:nvSpPr>
          <p:cNvPr id="11161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88361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02E14-5B40-462D-9337-B4E5482EB6F3}" type="slidenum">
              <a:rPr lang="en-US" altLang="en-US"/>
              <a:pPr/>
              <a:t>108</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r>
              <a:rPr lang="en-US" altLang="en-US" b="1" i="1">
                <a:cs typeface="Times New Roman" charset="0"/>
              </a:rPr>
              <a:t>Teaching tip</a:t>
            </a:r>
          </a:p>
          <a:p>
            <a:r>
              <a:rPr lang="en-US" altLang="en-US"/>
              <a:t>It is true that multi-tasking operating systems are complex. However both XP and OS X make the multitasking process painless for the user. </a:t>
            </a:r>
          </a:p>
        </p:txBody>
      </p:sp>
    </p:spTree>
    <p:extLst>
      <p:ext uri="{BB962C8B-B14F-4D97-AF65-F5344CB8AC3E}">
        <p14:creationId xmlns:p14="http://schemas.microsoft.com/office/powerpoint/2010/main" val="386468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766D80-A30A-40C0-A168-94CA6CA41453}" type="slidenum">
              <a:rPr lang="en-US" altLang="en-US"/>
              <a:pPr/>
              <a:t>109</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r>
              <a:rPr lang="en-US" altLang="en-US" b="1" i="1">
                <a:cs typeface="Times New Roman" charset="0"/>
              </a:rPr>
              <a:t>Teaching tip</a:t>
            </a:r>
          </a:p>
          <a:p>
            <a:r>
              <a:rPr lang="en-US" altLang="en-US"/>
              <a:t>Multi-user Multitasking OS's are found on supercomputers, mainframes and minicomputers. Through Linux, a PC can also support user sessions and terminal connections. </a:t>
            </a:r>
          </a:p>
        </p:txBody>
      </p:sp>
    </p:spTree>
    <p:extLst>
      <p:ext uri="{BB962C8B-B14F-4D97-AF65-F5344CB8AC3E}">
        <p14:creationId xmlns:p14="http://schemas.microsoft.com/office/powerpoint/2010/main" val="606754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193D9-3E56-474F-BFE7-11300B33D5E0}" type="slidenum">
              <a:rPr lang="en-US" altLang="en-US"/>
              <a:pPr/>
              <a:t>112</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t>The first commercial GUI was the Xerox Star. </a:t>
            </a:r>
          </a:p>
          <a:p>
            <a:endParaRPr lang="en-US" altLang="en-US"/>
          </a:p>
          <a:p>
            <a:r>
              <a:rPr lang="en-US" altLang="en-US" b="1" i="1">
                <a:cs typeface="Times New Roman" charset="0"/>
              </a:rPr>
              <a:t>Teaching Tip</a:t>
            </a:r>
          </a:p>
          <a:p>
            <a:r>
              <a:rPr lang="en-US" altLang="en-US"/>
              <a:t>There are several types of dialog boxes. Any errors are displayed in a dialog box. This box is system modal - it requires a response before returning to the OS. Save and print boxes are application modal - The box must be dealt with before returning to the application. However, other OS tasks can be performed.</a:t>
            </a:r>
          </a:p>
        </p:txBody>
      </p:sp>
    </p:spTree>
    <p:extLst>
      <p:ext uri="{BB962C8B-B14F-4D97-AF65-F5344CB8AC3E}">
        <p14:creationId xmlns:p14="http://schemas.microsoft.com/office/powerpoint/2010/main" val="3808773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DE7FA-61F4-4C79-91BA-05F4E72C73EF}" type="slidenum">
              <a:rPr lang="en-US" altLang="en-US"/>
              <a:pPr/>
              <a:t>114</a:t>
            </a:fld>
            <a:endParaRPr lang="en-US" alt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ltLang="en-US" b="1" i="1">
                <a:cs typeface="Times New Roman" charset="0"/>
              </a:rPr>
              <a:t>Teaching tip</a:t>
            </a:r>
          </a:p>
          <a:p>
            <a:r>
              <a:rPr lang="en-US" altLang="en-US"/>
              <a:t>Demonstrate the command line interface in Windows by running cmd. In the command line interface use ping and ipconfig as commands that cannot be run in the GUI. </a:t>
            </a:r>
          </a:p>
        </p:txBody>
      </p:sp>
    </p:spTree>
    <p:extLst>
      <p:ext uri="{BB962C8B-B14F-4D97-AF65-F5344CB8AC3E}">
        <p14:creationId xmlns:p14="http://schemas.microsoft.com/office/powerpoint/2010/main" val="36892625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041791-6FF0-4CB4-AE2B-F30CEB08BE06}" type="slidenum">
              <a:rPr lang="en-US" altLang="en-US"/>
              <a:pPr/>
              <a:t>116</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Teaching tip</a:t>
            </a:r>
          </a:p>
          <a:p>
            <a:r>
              <a:rPr lang="en-US" altLang="en-US"/>
              <a:t>Most students have never encountered a link. I use MS Excel and MS Word to link. Create and save a simple spreadsheet in Excel. Copy the spreadsheet to the clipboard. Open MS Word and paste-link the spreadsheet. Save the MS Word document. Then change and save the spreadsheet in Excel. The word document is automatically updated. </a:t>
            </a:r>
          </a:p>
        </p:txBody>
      </p:sp>
    </p:spTree>
    <p:extLst>
      <p:ext uri="{BB962C8B-B14F-4D97-AF65-F5344CB8AC3E}">
        <p14:creationId xmlns:p14="http://schemas.microsoft.com/office/powerpoint/2010/main" val="1795451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59F58-35DD-40E3-B802-A325CD64D68A}" type="slidenum">
              <a:rPr lang="en-US" altLang="en-US"/>
              <a:pPr/>
              <a:t>117</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t>The mouse uses an interrupt. Many users will move the mouse while waiting for the CPU to finish a task. What does moving the mouse do to the current process? </a:t>
            </a:r>
          </a:p>
          <a:p>
            <a:endParaRPr lang="en-US" altLang="en-US"/>
          </a:p>
          <a:p>
            <a:r>
              <a:rPr lang="en-US" altLang="en-US" b="1" i="1">
                <a:cs typeface="Times New Roman" charset="0"/>
              </a:rPr>
              <a:t>Teaching tip</a:t>
            </a:r>
          </a:p>
          <a:p>
            <a:r>
              <a:rPr lang="en-US" altLang="en-US"/>
              <a:t>Discuss what can happen when the wrong driver is installed on a computer. </a:t>
            </a:r>
          </a:p>
        </p:txBody>
      </p:sp>
    </p:spTree>
    <p:extLst>
      <p:ext uri="{BB962C8B-B14F-4D97-AF65-F5344CB8AC3E}">
        <p14:creationId xmlns:p14="http://schemas.microsoft.com/office/powerpoint/2010/main" val="81059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C1F88-9A21-4BF2-B4B0-2A9A62F63A74}" type="slidenum">
              <a:rPr lang="en-US" altLang="en-US"/>
              <a:pPr/>
              <a:t>119</a:t>
            </a:fld>
            <a:endParaRPr lang="en-US" alt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t>With Windows XP and SP2, Microsoft has included a firewall and pop-up blocker both typically considered utility software. In the near future, the core services provided by an OS may include security features. </a:t>
            </a:r>
          </a:p>
        </p:txBody>
      </p:sp>
    </p:spTree>
    <p:extLst>
      <p:ext uri="{BB962C8B-B14F-4D97-AF65-F5344CB8AC3E}">
        <p14:creationId xmlns:p14="http://schemas.microsoft.com/office/powerpoint/2010/main" val="13557115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A058F0-8C90-4F92-97D0-265557E285F3}" type="slidenum">
              <a:rPr lang="en-US" altLang="en-US"/>
              <a:pPr/>
              <a:t>122</a:t>
            </a:fld>
            <a:endParaRPr lang="en-US" alt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en-US" b="1" i="1">
                <a:cs typeface="Times New Roman" charset="0"/>
              </a:rPr>
              <a:t>Teaching tip</a:t>
            </a:r>
          </a:p>
          <a:p>
            <a:r>
              <a:rPr lang="en-US" altLang="en-US"/>
              <a:t>Windows XP includes a firewall. Service pack 2 will turn this firewall on by default. To test your computer’s security visit www.grc.com and run the various Shields Up! tests </a:t>
            </a:r>
          </a:p>
        </p:txBody>
      </p:sp>
    </p:spTree>
    <p:extLst>
      <p:ext uri="{BB962C8B-B14F-4D97-AF65-F5344CB8AC3E}">
        <p14:creationId xmlns:p14="http://schemas.microsoft.com/office/powerpoint/2010/main" val="1246420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D1885F-368C-44E1-943F-48521CA0259F}" type="slidenum">
              <a:rPr lang="en-US" altLang="en-US"/>
              <a:pPr/>
              <a:t>126</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Www.w3schools.com/browsers/browsers_stats.asp provides a neutral look at OS statistics. Refer to this page as you lecture. Visit www.wordiq.com/definition/Microsoft_Windows for an excellent timeline and description of Windows operating systems.</a:t>
            </a:r>
            <a:r>
              <a:rPr lang="en-US" altLang="en-US"/>
              <a:t> </a:t>
            </a:r>
          </a:p>
        </p:txBody>
      </p:sp>
    </p:spTree>
    <p:extLst>
      <p:ext uri="{BB962C8B-B14F-4D97-AF65-F5344CB8AC3E}">
        <p14:creationId xmlns:p14="http://schemas.microsoft.com/office/powerpoint/2010/main" val="25752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6BB27-C9A3-4F49-A271-EFB19B9F6FF8}" type="slidenum">
              <a:rPr lang="zh-TW" altLang="en-US"/>
              <a:pPr/>
              <a:t>23</a:t>
            </a:fld>
            <a:endParaRPr lang="en-US" altLang="zh-TW"/>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ltLang="zh-TW" b="1" i="1">
                <a:cs typeface="Times New Roman" charset="0"/>
              </a:rPr>
              <a:t>Teaching tip</a:t>
            </a:r>
          </a:p>
          <a:p>
            <a:r>
              <a:rPr lang="en-US" altLang="zh-TW">
                <a:cs typeface="Times New Roman" charset="0"/>
              </a:rPr>
              <a:t>Students have a hard time understanding trillions of calculations. A simple explanation is to add 1 trillion random numbers together in a second. Contrast the speed of a super computer to the fastest desktop computer advertised during the week of class. </a:t>
            </a:r>
          </a:p>
        </p:txBody>
      </p:sp>
    </p:spTree>
    <p:extLst>
      <p:ext uri="{BB962C8B-B14F-4D97-AF65-F5344CB8AC3E}">
        <p14:creationId xmlns:p14="http://schemas.microsoft.com/office/powerpoint/2010/main" val="1593759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399138-18A5-4061-95FF-EE3B83D9C77F}" type="slidenum">
              <a:rPr lang="en-US" altLang="en-US"/>
              <a:pPr/>
              <a:t>127</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Students often fail to see the value in older OS or applications. As an example, a metal fabrication plant in Pittsburgh PA is still using a program written in the early 70’s that calculates metal temperatures</a:t>
            </a:r>
            <a:r>
              <a:rPr lang="en-US" altLang="en-US"/>
              <a:t>.</a:t>
            </a:r>
          </a:p>
        </p:txBody>
      </p:sp>
    </p:spTree>
    <p:extLst>
      <p:ext uri="{BB962C8B-B14F-4D97-AF65-F5344CB8AC3E}">
        <p14:creationId xmlns:p14="http://schemas.microsoft.com/office/powerpoint/2010/main" val="19567270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4451BD-0727-4488-9338-49EB2050B451}" type="slidenum">
              <a:rPr lang="en-US" altLang="en-US"/>
              <a:pPr/>
              <a:t>131</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r>
              <a:rPr lang="en-US" altLang="en-US" b="1" i="1">
                <a:cs typeface="Times New Roman" charset="0"/>
              </a:rPr>
              <a:t>Discussion point</a:t>
            </a:r>
          </a:p>
          <a:p>
            <a:r>
              <a:rPr lang="en-US" altLang="en-US">
                <a:ea typeface="Times" pitchFamily="34" charset="0"/>
                <a:cs typeface="Times" pitchFamily="34" charset="0"/>
              </a:rPr>
              <a:t>There are many computer professionals that say that Windows 2000 was the first stable Microsoft product. Engage your class in a discussion regarding a software developer’s obligation to create stable products.</a:t>
            </a:r>
            <a:r>
              <a:rPr lang="en-US" altLang="en-US"/>
              <a:t> </a:t>
            </a:r>
          </a:p>
        </p:txBody>
      </p:sp>
    </p:spTree>
    <p:extLst>
      <p:ext uri="{BB962C8B-B14F-4D97-AF65-F5344CB8AC3E}">
        <p14:creationId xmlns:p14="http://schemas.microsoft.com/office/powerpoint/2010/main" val="39199806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EFCB16-7E18-4357-97D1-B2065ED995BA}" type="slidenum">
              <a:rPr lang="en-US" altLang="en-US"/>
              <a:pPr/>
              <a:t>132</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At press time, the 64 bit version of  XP was still in the late beta stage. More information can be found at www.microsoft.com/presspass/press/2003/sep03/09-23athlon64betapr.asp</a:t>
            </a:r>
            <a:r>
              <a:rPr lang="en-US" altLang="en-US"/>
              <a:t>.</a:t>
            </a:r>
          </a:p>
        </p:txBody>
      </p:sp>
    </p:spTree>
    <p:extLst>
      <p:ext uri="{BB962C8B-B14F-4D97-AF65-F5344CB8AC3E}">
        <p14:creationId xmlns:p14="http://schemas.microsoft.com/office/powerpoint/2010/main" val="6967178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62E4-3EFC-4E8C-A33C-E24856241DA6}" type="slidenum">
              <a:rPr lang="en-US" altLang="en-US"/>
              <a:pPr/>
              <a:t>136</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OS X versions change often. Keep track of the most current and present this to the class. Visit www.apple.com/macosx/ to keep up to date. At press time the latest version was 10.4 Tiger.</a:t>
            </a:r>
          </a:p>
        </p:txBody>
      </p:sp>
    </p:spTree>
    <p:extLst>
      <p:ext uri="{BB962C8B-B14F-4D97-AF65-F5344CB8AC3E}">
        <p14:creationId xmlns:p14="http://schemas.microsoft.com/office/powerpoint/2010/main" val="2164602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0AD9DA-21D4-447F-96DF-E39D04D5112A}" type="slidenum">
              <a:rPr lang="en-US" altLang="en-US"/>
              <a:pPr/>
              <a:t>141</a:t>
            </a:fld>
            <a:endParaRPr lang="en-US" alt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r>
              <a:rPr lang="en-US" altLang="en-US" b="1" i="1">
                <a:cs typeface="Times New Roman" charset="0"/>
              </a:rPr>
              <a:t>Teaching tip</a:t>
            </a:r>
          </a:p>
          <a:p>
            <a:r>
              <a:rPr lang="en-US" altLang="en-US">
                <a:cs typeface="Times New Roman" charset="0"/>
              </a:rPr>
              <a:t>Tell your students what NOS your school uses.</a:t>
            </a:r>
          </a:p>
          <a:p>
            <a:endParaRPr lang="en-US" altLang="en-US"/>
          </a:p>
        </p:txBody>
      </p:sp>
    </p:spTree>
    <p:extLst>
      <p:ext uri="{BB962C8B-B14F-4D97-AF65-F5344CB8AC3E}">
        <p14:creationId xmlns:p14="http://schemas.microsoft.com/office/powerpoint/2010/main" val="6677642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615A3-89AF-4ADA-9C91-223E31B1BC07}" type="slidenum">
              <a:rPr lang="en-US" altLang="en-US"/>
              <a:pPr/>
              <a:t>143</a:t>
            </a:fld>
            <a:endParaRPr lang="en-US" alt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ltLang="en-US" b="1" i="1">
                <a:cs typeface="Times New Roman" charset="0"/>
              </a:rPr>
              <a:t>Teaching tip</a:t>
            </a:r>
          </a:p>
          <a:p>
            <a:r>
              <a:rPr lang="en-US" altLang="en-US" i="1">
                <a:cs typeface="Times New Roman" charset="0"/>
              </a:rPr>
              <a:t>Spend some time describing how distributed applications can reduce network needs.</a:t>
            </a:r>
          </a:p>
          <a:p>
            <a:endParaRPr lang="en-US" altLang="en-US"/>
          </a:p>
        </p:txBody>
      </p:sp>
    </p:spTree>
    <p:extLst>
      <p:ext uri="{BB962C8B-B14F-4D97-AF65-F5344CB8AC3E}">
        <p14:creationId xmlns:p14="http://schemas.microsoft.com/office/powerpoint/2010/main" val="1609281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198F86-F30B-4E98-826F-564B7FD0589F}" type="slidenum">
              <a:rPr lang="en-US" altLang="en-US"/>
              <a:pPr/>
              <a:t>146</a:t>
            </a:fld>
            <a:endParaRPr lang="en-US" alt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The email service hotmail was originally hosted on Linux servers. Microsoft purchased Hotmail and moved it to Windows servers. It took Microsoft nearly a year to make Hotmail work as well on Windows as it did on Linux.</a:t>
            </a:r>
            <a:r>
              <a:rPr lang="en-US" altLang="en-US"/>
              <a:t> </a:t>
            </a:r>
          </a:p>
        </p:txBody>
      </p:sp>
    </p:spTree>
    <p:extLst>
      <p:ext uri="{BB962C8B-B14F-4D97-AF65-F5344CB8AC3E}">
        <p14:creationId xmlns:p14="http://schemas.microsoft.com/office/powerpoint/2010/main" val="19337675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DE899-C18A-43E9-8D07-E7F092412B0C}" type="slidenum">
              <a:rPr lang="en-US" altLang="en-US"/>
              <a:pPr/>
              <a:t>149</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Have a little fun with this one. Windows CE has the unfortunate and unofficial shortcut name of WinCE. </a:t>
            </a:r>
          </a:p>
        </p:txBody>
      </p:sp>
    </p:spTree>
    <p:extLst>
      <p:ext uri="{BB962C8B-B14F-4D97-AF65-F5344CB8AC3E}">
        <p14:creationId xmlns:p14="http://schemas.microsoft.com/office/powerpoint/2010/main" val="6354228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6415E-78E5-4633-B4D4-7EBF59058133}" type="slidenum">
              <a:rPr lang="en-US" altLang="en-US"/>
              <a:pPr/>
              <a:t>154</a:t>
            </a:fld>
            <a:endParaRPr lang="en-US" altLang="en-US"/>
          </a:p>
        </p:txBody>
      </p:sp>
      <p:sp>
        <p:nvSpPr>
          <p:cNvPr id="12083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828663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064243-C24A-436F-B5A0-72F855EC611C}" type="slidenum">
              <a:rPr lang="en-US" altLang="en-US"/>
              <a:pPr/>
              <a:t>155</a:t>
            </a:fld>
            <a:endParaRPr lang="en-US" altLang="en-US"/>
          </a:p>
        </p:txBody>
      </p:sp>
      <p:sp>
        <p:nvSpPr>
          <p:cNvPr id="12185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0534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E891EF-8DB2-4FCE-94DA-3E3393A0B7DF}" type="slidenum">
              <a:rPr lang="en-US" altLang="en-US"/>
              <a:pPr/>
              <a:t>24</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29917760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CA2DE77-B8ED-4A77-BDB9-C5971893BA78}" type="slidenum">
              <a:rPr lang="en-US" altLang="en-US"/>
              <a:pPr/>
              <a:t>156</a:t>
            </a:fld>
            <a:endParaRPr lang="en-US" altLang="en-US"/>
          </a:p>
        </p:txBody>
      </p:sp>
      <p:sp>
        <p:nvSpPr>
          <p:cNvPr id="12288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497302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C28273-8F1B-414D-93FA-B0C4DD5A126D}" type="slidenum">
              <a:rPr lang="en-US" altLang="en-US"/>
              <a:pPr/>
              <a:t>157</a:t>
            </a:fld>
            <a:endParaRPr lang="en-US" altLang="en-US"/>
          </a:p>
        </p:txBody>
      </p:sp>
      <p:sp>
        <p:nvSpPr>
          <p:cNvPr id="12390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20445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25731A7-560C-4892-9BFC-54B0DAC30D93}" type="slidenum">
              <a:rPr lang="en-US" altLang="en-US"/>
              <a:pPr/>
              <a:t>159</a:t>
            </a:fld>
            <a:endParaRPr lang="en-US" altLang="en-US"/>
          </a:p>
        </p:txBody>
      </p:sp>
      <p:sp>
        <p:nvSpPr>
          <p:cNvPr id="12492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585845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9996DB-F66B-47F4-8584-552B4F0148F2}" type="slidenum">
              <a:rPr lang="en-US" altLang="en-US"/>
              <a:pPr/>
              <a:t>160</a:t>
            </a:fld>
            <a:endParaRPr lang="en-US" altLang="en-US"/>
          </a:p>
        </p:txBody>
      </p:sp>
      <p:sp>
        <p:nvSpPr>
          <p:cNvPr id="12595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77823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2DCE227-DF39-48C8-9064-CE071C62E6B9}" type="slidenum">
              <a:rPr lang="en-US" altLang="en-US"/>
              <a:pPr/>
              <a:t>161</a:t>
            </a:fld>
            <a:endParaRPr lang="en-US" altLang="en-US"/>
          </a:p>
        </p:txBody>
      </p:sp>
      <p:sp>
        <p:nvSpPr>
          <p:cNvPr id="12697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1701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28E9F4B-FD46-46BD-B9F4-17FCE03D336C}" type="slidenum">
              <a:rPr lang="en-US" altLang="en-US"/>
              <a:pPr/>
              <a:t>163</a:t>
            </a:fld>
            <a:endParaRPr lang="en-US" altLang="en-US"/>
          </a:p>
        </p:txBody>
      </p:sp>
      <p:sp>
        <p:nvSpPr>
          <p:cNvPr id="12800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16667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C6E015-5643-4DD8-B86E-E6A121734053}" type="slidenum">
              <a:rPr lang="en-US" altLang="en-US"/>
              <a:pPr/>
              <a:t>165</a:t>
            </a:fld>
            <a:endParaRPr lang="en-US" altLang="en-US"/>
          </a:p>
        </p:txBody>
      </p:sp>
      <p:sp>
        <p:nvSpPr>
          <p:cNvPr id="12902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98455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BBC3EC-9CFA-436B-9932-359770B08183}" type="slidenum">
              <a:rPr lang="en-US" altLang="en-US"/>
              <a:pPr/>
              <a:t>166</a:t>
            </a:fld>
            <a:endParaRPr lang="en-US" alt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ltLang="en-US" b="1" i="1">
                <a:cs typeface="Times New Roman" charset="0"/>
              </a:rPr>
              <a:t>Insider information</a:t>
            </a:r>
          </a:p>
          <a:p>
            <a:r>
              <a:rPr lang="en-US" altLang="en-US">
                <a:ea typeface="Times" pitchFamily="34" charset="0"/>
                <a:cs typeface="Times" pitchFamily="34" charset="0"/>
              </a:rPr>
              <a:t>Older languages such as COBOL and Fortran actually required developers to place different coding statements in different columns on the screen.</a:t>
            </a:r>
            <a:r>
              <a:rPr lang="en-US" altLang="en-US"/>
              <a:t> </a:t>
            </a:r>
          </a:p>
        </p:txBody>
      </p:sp>
    </p:spTree>
    <p:extLst>
      <p:ext uri="{BB962C8B-B14F-4D97-AF65-F5344CB8AC3E}">
        <p14:creationId xmlns:p14="http://schemas.microsoft.com/office/powerpoint/2010/main" val="27928076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3FD80FE-1A26-4CC3-9F29-2608917CCE29}" type="slidenum">
              <a:rPr lang="en-US" altLang="en-US"/>
              <a:pPr/>
              <a:t>167</a:t>
            </a:fld>
            <a:endParaRPr lang="en-US" altLang="en-US"/>
          </a:p>
        </p:txBody>
      </p:sp>
      <p:sp>
        <p:nvSpPr>
          <p:cNvPr id="11366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474687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215392-9682-45B5-97B6-82AB4952A12C}" type="slidenum">
              <a:rPr lang="en-US" altLang="en-US"/>
              <a:pPr/>
              <a:t>168</a:t>
            </a:fld>
            <a:endParaRPr lang="en-US" altLang="en-US"/>
          </a:p>
        </p:txBody>
      </p:sp>
      <p:sp>
        <p:nvSpPr>
          <p:cNvPr id="11468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1102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125F7-5617-4947-A534-40C834A0B6C9}" type="slidenum">
              <a:rPr lang="en-US" altLang="en-US"/>
              <a:pPr/>
              <a:t>25</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Suggest to your students that the majority of people who purchase computers do so because of software. They want to email, or type letters. Nearly every reason given to purchase a computer is based on software needs.</a:t>
            </a:r>
            <a:r>
              <a:rPr lang="en-US" altLang="en-US"/>
              <a:t> </a:t>
            </a:r>
          </a:p>
        </p:txBody>
      </p:sp>
    </p:spTree>
    <p:extLst>
      <p:ext uri="{BB962C8B-B14F-4D97-AF65-F5344CB8AC3E}">
        <p14:creationId xmlns:p14="http://schemas.microsoft.com/office/powerpoint/2010/main" val="39134140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8775AA2-62B9-452E-AE11-BE4D0016C802}" type="slidenum">
              <a:rPr lang="en-US" altLang="en-US"/>
              <a:pPr/>
              <a:t>169</a:t>
            </a:fld>
            <a:endParaRPr lang="en-US" altLang="en-US"/>
          </a:p>
        </p:txBody>
      </p:sp>
      <p:sp>
        <p:nvSpPr>
          <p:cNvPr id="11776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7341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96CAEB5-49B4-4DE9-9928-8892C3FC258F}" type="slidenum">
              <a:rPr lang="en-US" altLang="en-US"/>
              <a:pPr/>
              <a:t>170</a:t>
            </a:fld>
            <a:endParaRPr lang="en-US" altLang="en-US"/>
          </a:p>
        </p:txBody>
      </p:sp>
      <p:sp>
        <p:nvSpPr>
          <p:cNvPr id="11878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95646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7453656-477B-4DCF-A95D-855F547A7B70}" type="slidenum">
              <a:rPr lang="en-US" altLang="en-US"/>
              <a:pPr/>
              <a:t>171</a:t>
            </a:fld>
            <a:endParaRPr lang="en-US" altLang="en-US"/>
          </a:p>
        </p:txBody>
      </p:sp>
      <p:sp>
        <p:nvSpPr>
          <p:cNvPr id="119809"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665853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583AAA-0F45-4388-822C-E011E1DBC583}" type="slidenum">
              <a:rPr lang="en-US" altLang="en-US"/>
              <a:pPr/>
              <a:t>176</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Be sure to emphasize that all web technologies at some point need HTML or XHTML to present data in a browser.</a:t>
            </a:r>
            <a:r>
              <a:rPr lang="en-US" altLang="en-US"/>
              <a:t> </a:t>
            </a:r>
          </a:p>
        </p:txBody>
      </p:sp>
    </p:spTree>
    <p:extLst>
      <p:ext uri="{BB962C8B-B14F-4D97-AF65-F5344CB8AC3E}">
        <p14:creationId xmlns:p14="http://schemas.microsoft.com/office/powerpoint/2010/main" val="8697588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98BE7E-BE84-4589-B615-AAB262376DAD}" type="slidenum">
              <a:rPr lang="en-US" altLang="en-US"/>
              <a:pPr/>
              <a:t>179</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Students wishing to learn about the web technologies should visit www.w3schools.com. W3schools.com offers several free tutorials covering nearly every mainstream web technology.</a:t>
            </a:r>
            <a:r>
              <a:rPr lang="en-US" altLang="en-US"/>
              <a:t> </a:t>
            </a:r>
          </a:p>
        </p:txBody>
      </p:sp>
    </p:spTree>
    <p:extLst>
      <p:ext uri="{BB962C8B-B14F-4D97-AF65-F5344CB8AC3E}">
        <p14:creationId xmlns:p14="http://schemas.microsoft.com/office/powerpoint/2010/main" val="20018562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F0875-A484-4E40-BC39-5743362C3115}" type="slidenum">
              <a:rPr lang="en-US" altLang="en-US"/>
              <a:pPr/>
              <a:t>180</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ltLang="en-US" b="1" i="1">
                <a:cs typeface="Times New Roman" charset="0"/>
              </a:rPr>
              <a:t>Teaching tip</a:t>
            </a:r>
          </a:p>
          <a:p>
            <a:r>
              <a:rPr lang="en-US" altLang="en-US">
                <a:ea typeface="Times" pitchFamily="34" charset="0"/>
                <a:cs typeface="Times" pitchFamily="34" charset="0"/>
              </a:rPr>
              <a:t>For a fun example of what Flash can do, check out www.homestarrunner.com and watch the exploits of Strong Bad.</a:t>
            </a:r>
            <a:r>
              <a:rPr lang="en-US" altLang="en-US"/>
              <a:t> </a:t>
            </a:r>
          </a:p>
        </p:txBody>
      </p:sp>
    </p:spTree>
    <p:extLst>
      <p:ext uri="{BB962C8B-B14F-4D97-AF65-F5344CB8AC3E}">
        <p14:creationId xmlns:p14="http://schemas.microsoft.com/office/powerpoint/2010/main" val="397913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EA1BCF-73F8-4BE6-8D80-7164EACAEF2C}" type="datetime1">
              <a:rPr lang="en-US" smtClean="0"/>
              <a:t>9/25/2020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184042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470905-6BDA-4DB8-8866-C00673691278}" type="datetime1">
              <a:rPr lang="en-US" smtClean="0"/>
              <a:t>9/25/2020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68722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9CEDF2-EB72-4EF0-A276-D47C5B92EB38}" type="datetime1">
              <a:rPr lang="en-US" smtClean="0"/>
              <a:t>9/25/2020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908481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990600"/>
          </a:xfrm>
        </p:spPr>
        <p:txBody>
          <a:bodyPr/>
          <a:lstStyle/>
          <a:p>
            <a:r>
              <a:rPr lang="en-US"/>
              <a:t>Click to edit Master title style</a:t>
            </a:r>
          </a:p>
        </p:txBody>
      </p:sp>
      <p:sp>
        <p:nvSpPr>
          <p:cNvPr id="3" name="Text Placeholder 2"/>
          <p:cNvSpPr>
            <a:spLocks noGrp="1"/>
          </p:cNvSpPr>
          <p:nvPr>
            <p:ph type="body" sz="half" idx="1"/>
          </p:nvPr>
        </p:nvSpPr>
        <p:spPr>
          <a:xfrm>
            <a:off x="1143000" y="1295400"/>
            <a:ext cx="38481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5143500" y="1295400"/>
            <a:ext cx="3848100" cy="5410200"/>
          </a:xfrm>
        </p:spPr>
        <p:txBody>
          <a:bodyPr/>
          <a:lstStyle/>
          <a:p>
            <a:endParaRPr lang="en-US"/>
          </a:p>
        </p:txBody>
      </p:sp>
      <p:sp>
        <p:nvSpPr>
          <p:cNvPr id="5" name="Slide Number Placeholder 4"/>
          <p:cNvSpPr>
            <a:spLocks noGrp="1"/>
          </p:cNvSpPr>
          <p:nvPr>
            <p:ph type="sldNum" sz="quarter" idx="10"/>
          </p:nvPr>
        </p:nvSpPr>
        <p:spPr>
          <a:xfrm>
            <a:off x="-1371600" y="6381750"/>
            <a:ext cx="2133600" cy="476250"/>
          </a:xfrm>
        </p:spPr>
        <p:txBody>
          <a:bodyPr/>
          <a:lstStyle>
            <a:lvl1pPr>
              <a:defRPr/>
            </a:lvl1pPr>
          </a:lstStyle>
          <a:p>
            <a:r>
              <a:rPr lang="en-US" altLang="zh-TW"/>
              <a:t>1A-</a:t>
            </a:r>
            <a:fld id="{D627FECA-9C48-444E-A951-8BE885B1EB01}" type="slidenum">
              <a:rPr lang="en-US" altLang="zh-TW"/>
              <a:pPr/>
              <a:t>‹#›</a:t>
            </a:fld>
            <a:endParaRPr lang="en-US" altLang="zh-TW"/>
          </a:p>
        </p:txBody>
      </p:sp>
    </p:spTree>
    <p:extLst>
      <p:ext uri="{BB962C8B-B14F-4D97-AF65-F5344CB8AC3E}">
        <p14:creationId xmlns:p14="http://schemas.microsoft.com/office/powerpoint/2010/main" val="412590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990600"/>
          </a:xfrm>
        </p:spPr>
        <p:txBody>
          <a:bodyPr/>
          <a:lstStyle/>
          <a:p>
            <a:r>
              <a:rPr lang="en-US"/>
              <a:t>Click to edit Master title style</a:t>
            </a:r>
          </a:p>
        </p:txBody>
      </p:sp>
      <p:sp>
        <p:nvSpPr>
          <p:cNvPr id="3" name="Text Placeholder 2"/>
          <p:cNvSpPr>
            <a:spLocks noGrp="1"/>
          </p:cNvSpPr>
          <p:nvPr>
            <p:ph type="body" sz="half" idx="1"/>
          </p:nvPr>
        </p:nvSpPr>
        <p:spPr>
          <a:xfrm>
            <a:off x="1143000" y="1295400"/>
            <a:ext cx="38481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3500" y="1295400"/>
            <a:ext cx="38481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371600" y="6381750"/>
            <a:ext cx="2133600" cy="476250"/>
          </a:xfrm>
        </p:spPr>
        <p:txBody>
          <a:bodyPr/>
          <a:lstStyle>
            <a:lvl1pPr>
              <a:defRPr/>
            </a:lvl1pPr>
          </a:lstStyle>
          <a:p>
            <a:r>
              <a:rPr lang="en-US" altLang="zh-TW"/>
              <a:t>1A-</a:t>
            </a:r>
            <a:fld id="{26DE9B8D-1505-401D-8E54-EA5FE953C297}" type="slidenum">
              <a:rPr lang="en-US" altLang="zh-TW"/>
              <a:pPr/>
              <a:t>‹#›</a:t>
            </a:fld>
            <a:endParaRPr lang="en-US" altLang="zh-TW"/>
          </a:p>
        </p:txBody>
      </p:sp>
    </p:spTree>
    <p:extLst>
      <p:ext uri="{BB962C8B-B14F-4D97-AF65-F5344CB8AC3E}">
        <p14:creationId xmlns:p14="http://schemas.microsoft.com/office/powerpoint/2010/main" val="135306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a:t>Click to edit Master title style</a:t>
            </a:r>
          </a:p>
        </p:txBody>
      </p:sp>
      <p:sp>
        <p:nvSpPr>
          <p:cNvPr id="3" name="Date Placeholder 2"/>
          <p:cNvSpPr>
            <a:spLocks noGrp="1"/>
          </p:cNvSpPr>
          <p:nvPr>
            <p:ph type="dt" idx="10"/>
          </p:nvPr>
        </p:nvSpPr>
        <p:spPr>
          <a:xfrm>
            <a:off x="622080" y="6307864"/>
            <a:ext cx="2128320" cy="470930"/>
          </a:xfrm>
        </p:spPr>
        <p:txBody>
          <a:bodyPr/>
          <a:lstStyle>
            <a:lvl1pPr>
              <a:defRPr/>
            </a:lvl1pPr>
          </a:lstStyle>
          <a:p>
            <a:fld id="{F7837745-509D-445E-8876-3906266D352A}" type="datetime1">
              <a:rPr lang="en-US" altLang="en-US" smtClean="0"/>
              <a:t>9/25/2020</a:t>
            </a:fld>
            <a:endParaRPr lang="en-US" altLang="en-US"/>
          </a:p>
        </p:txBody>
      </p:sp>
      <p:sp>
        <p:nvSpPr>
          <p:cNvPr id="4" name="Footer Placeholder 3"/>
          <p:cNvSpPr>
            <a:spLocks noGrp="1"/>
          </p:cNvSpPr>
          <p:nvPr>
            <p:ph type="ftr" idx="11"/>
          </p:nvPr>
        </p:nvSpPr>
        <p:spPr>
          <a:xfrm>
            <a:off x="3291840" y="6307864"/>
            <a:ext cx="2897280" cy="470930"/>
          </a:xfrm>
        </p:spPr>
        <p:txBody>
          <a:bodyPr/>
          <a:lstStyle>
            <a:lvl1pPr>
              <a:defRPr/>
            </a:lvl1pPr>
          </a:lstStyle>
          <a:p>
            <a:endParaRPr lang="en-US" altLang="en-US"/>
          </a:p>
        </p:txBody>
      </p:sp>
      <p:sp>
        <p:nvSpPr>
          <p:cNvPr id="5" name="Slide Number Placeholder 4"/>
          <p:cNvSpPr>
            <a:spLocks noGrp="1"/>
          </p:cNvSpPr>
          <p:nvPr>
            <p:ph type="sldNum" idx="12"/>
          </p:nvPr>
        </p:nvSpPr>
        <p:spPr>
          <a:xfrm>
            <a:off x="6720482" y="6307864"/>
            <a:ext cx="2128320" cy="470930"/>
          </a:xfrm>
        </p:spPr>
        <p:txBody>
          <a:bodyPr/>
          <a:lstStyle>
            <a:lvl1pPr>
              <a:defRPr/>
            </a:lvl1pPr>
          </a:lstStyle>
          <a:p>
            <a:fld id="{D447CBDD-6ED9-478E-99A0-2E144C22C180}" type="slidenum">
              <a:rPr lang="en-US" altLang="en-US"/>
              <a:pPr/>
              <a:t>‹#›</a:t>
            </a:fld>
            <a:endParaRPr lang="en-US" altLang="en-US"/>
          </a:p>
        </p:txBody>
      </p:sp>
    </p:spTree>
    <p:extLst>
      <p:ext uri="{BB962C8B-B14F-4D97-AF65-F5344CB8AC3E}">
        <p14:creationId xmlns:p14="http://schemas.microsoft.com/office/powerpoint/2010/main" val="383244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8D53DF-019C-49BE-9C55-DA5076FA4836}" type="datetime1">
              <a:rPr lang="en-US" smtClean="0"/>
              <a:t>9/25/2020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222344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C8E7AF-7EA5-46C7-898B-ECCE636C31B4}" type="datetime1">
              <a:rPr lang="en-US" smtClean="0"/>
              <a:t>9/25/2020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20274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E9BAAD-6B5E-4712-9056-D0ADFC8384C0}" type="datetime1">
              <a:rPr lang="en-US" smtClean="0"/>
              <a:t>9/25/2020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271847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D1B4D1-699B-4147-B711-922ACC4F36AC}" type="datetime1">
              <a:rPr lang="en-US" smtClean="0"/>
              <a:t>9/25/2020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46818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EBD042-07E3-48DC-9AE2-5711DF6363F4}" type="datetime1">
              <a:rPr lang="en-US" smtClean="0"/>
              <a:t>9/25/2020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93664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949CF-3C99-43A2-8CEE-1B0FB3C9C72E}" type="datetime1">
              <a:rPr lang="en-US" smtClean="0"/>
              <a:t>9/25/2020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363777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5172AF-AD28-46C2-9B40-B1E3712605AF}" type="datetime1">
              <a:rPr lang="en-US" smtClean="0"/>
              <a:t>9/25/2020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401496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AD82BF-D8B1-4412-94FD-BD1522F55F69}" type="datetime1">
              <a:rPr lang="en-US" smtClean="0"/>
              <a:t>9/25/2020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861D75-CD8C-4850-BCF9-CFB07D64EADE}" type="slidenum">
              <a:rPr lang="en-US" smtClean="0"/>
              <a:pPr/>
              <a:t>‹#›</a:t>
            </a:fld>
            <a:endParaRPr lang="en-US"/>
          </a:p>
        </p:txBody>
      </p:sp>
    </p:spTree>
    <p:extLst>
      <p:ext uri="{BB962C8B-B14F-4D97-AF65-F5344CB8AC3E}">
        <p14:creationId xmlns:p14="http://schemas.microsoft.com/office/powerpoint/2010/main" val="407075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19A6E-8F68-41D7-A078-25E929153A3F}" type="datetime1">
              <a:rPr lang="en-US" smtClean="0"/>
              <a:t>9/25/2020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61D75-CD8C-4850-BCF9-CFB07D64EADE}" type="slidenum">
              <a:rPr lang="en-US" smtClean="0"/>
              <a:pPr/>
              <a:t>‹#›</a:t>
            </a:fld>
            <a:endParaRPr lang="en-US"/>
          </a:p>
        </p:txBody>
      </p:sp>
    </p:spTree>
    <p:extLst>
      <p:ext uri="{BB962C8B-B14F-4D97-AF65-F5344CB8AC3E}">
        <p14:creationId xmlns:p14="http://schemas.microsoft.com/office/powerpoint/2010/main" val="386857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14720" y="2135745"/>
            <a:ext cx="8294400" cy="2268238"/>
          </a:xfrm>
          <a:ln/>
        </p:spPr>
        <p:txBody>
          <a:bodyPr tIns="35198">
            <a:normAutofit/>
          </a:bodyPr>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dirty="0"/>
              <a:t>CSE 1001</a:t>
            </a:r>
            <a:br>
              <a:rPr lang="en-US" altLang="en-US" dirty="0"/>
            </a:br>
            <a:r>
              <a:rPr lang="en-US" altLang="en-US" dirty="0"/>
              <a:t> </a:t>
            </a:r>
            <a:br>
              <a:rPr lang="en-US" altLang="en-US" dirty="0"/>
            </a:br>
            <a:r>
              <a:rPr lang="en-US" b="1" dirty="0"/>
              <a:t>Problem Solving and Programming </a:t>
            </a:r>
            <a:endParaRPr lang="en-US" altLang="en-US" dirty="0"/>
          </a:p>
        </p:txBody>
      </p:sp>
      <p:sp>
        <p:nvSpPr>
          <p:cNvPr id="7170" name="Text Box 2"/>
          <p:cNvSpPr txBox="1">
            <a:spLocks noChangeArrowheads="1"/>
          </p:cNvSpPr>
          <p:nvPr/>
        </p:nvSpPr>
        <p:spPr bwMode="auto">
          <a:xfrm>
            <a:off x="3939840" y="5599309"/>
            <a:ext cx="4769280" cy="1036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9614" rIns="81631" bIns="40816"/>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Lst>
              <a:defRPr>
                <a:solidFill>
                  <a:srgbClr val="000000"/>
                </a:solidFill>
                <a:latin typeface="Arial" charset="0"/>
                <a:ea typeface="方正明體" charset="0"/>
                <a:cs typeface="方正明體" charset="0"/>
              </a:defRPr>
            </a:lvl9pPr>
          </a:lstStyle>
          <a:p>
            <a:r>
              <a:rPr lang="en-US" altLang="en-US" sz="3300">
                <a:solidFill>
                  <a:srgbClr val="FFFFFF"/>
                </a:solidFill>
              </a:rPr>
              <a:t> Dr. A. Nayeemulla Khan</a:t>
            </a:r>
          </a:p>
        </p:txBody>
      </p:sp>
      <p:sp>
        <p:nvSpPr>
          <p:cNvPr id="2" name="Date Placeholder 1">
            <a:extLst>
              <a:ext uri="{FF2B5EF4-FFF2-40B4-BE49-F238E27FC236}">
                <a16:creationId xmlns:a16="http://schemas.microsoft.com/office/drawing/2014/main" id="{97087F04-1933-48BA-96D7-4988C3AF4B2C}"/>
              </a:ext>
            </a:extLst>
          </p:cNvPr>
          <p:cNvSpPr>
            <a:spLocks noGrp="1"/>
          </p:cNvSpPr>
          <p:nvPr>
            <p:ph type="dt" idx="10"/>
          </p:nvPr>
        </p:nvSpPr>
        <p:spPr/>
        <p:txBody>
          <a:bodyPr/>
          <a:lstStyle/>
          <a:p>
            <a:fld id="{1617F05C-B145-41EC-B8A9-55E48154F81C}" type="datetime1">
              <a:rPr lang="en-US" altLang="en-US" smtClean="0"/>
              <a:t>9/25/2020</a:t>
            </a:fld>
            <a:endParaRPr lang="en-US" altLang="en-US"/>
          </a:p>
        </p:txBody>
      </p:sp>
      <p:sp>
        <p:nvSpPr>
          <p:cNvPr id="3" name="Slide Number Placeholder 2">
            <a:extLst>
              <a:ext uri="{FF2B5EF4-FFF2-40B4-BE49-F238E27FC236}">
                <a16:creationId xmlns:a16="http://schemas.microsoft.com/office/drawing/2014/main" id="{3C27583F-DF3C-4BCE-9CA3-66F407684E93}"/>
              </a:ext>
            </a:extLst>
          </p:cNvPr>
          <p:cNvSpPr>
            <a:spLocks noGrp="1"/>
          </p:cNvSpPr>
          <p:nvPr>
            <p:ph type="sldNum" idx="12"/>
          </p:nvPr>
        </p:nvSpPr>
        <p:spPr/>
        <p:txBody>
          <a:bodyPr/>
          <a:lstStyle/>
          <a:p>
            <a:fld id="{D447CBDD-6ED9-478E-99A0-2E144C22C180}" type="slidenum">
              <a:rPr lang="en-US" altLang="en-US" smtClean="0"/>
              <a:pPr/>
              <a:t>1</a:t>
            </a:fld>
            <a:endParaRPr lang="en-US" altLang="en-US"/>
          </a:p>
        </p:txBody>
      </p:sp>
    </p:spTree>
    <p:extLst>
      <p:ext uri="{BB962C8B-B14F-4D97-AF65-F5344CB8AC3E}">
        <p14:creationId xmlns:p14="http://schemas.microsoft.com/office/powerpoint/2010/main" val="6933921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75F5AF8C-C642-4BB4-B4A1-CE3FD39F4D73}" type="slidenum">
              <a:rPr lang="en-US" altLang="zh-TW"/>
              <a:pPr/>
              <a:t>10</a:t>
            </a:fld>
            <a:endParaRPr lang="en-US" altLang="zh-TW"/>
          </a:p>
        </p:txBody>
      </p:sp>
      <p:sp>
        <p:nvSpPr>
          <p:cNvPr id="51202"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1203" name="Rectangle 3"/>
          <p:cNvSpPr>
            <a:spLocks noGrp="1" noChangeArrowheads="1"/>
          </p:cNvSpPr>
          <p:nvPr>
            <p:ph type="body" idx="1"/>
          </p:nvPr>
        </p:nvSpPr>
        <p:spPr/>
        <p:txBody>
          <a:bodyPr/>
          <a:lstStyle/>
          <a:p>
            <a:r>
              <a:rPr lang="en-US" altLang="zh-TW">
                <a:ea typeface="新細明體" pitchFamily="18" charset="-120"/>
              </a:rPr>
              <a:t>Workstations</a:t>
            </a:r>
          </a:p>
          <a:p>
            <a:pPr lvl="1"/>
            <a:r>
              <a:rPr lang="en-US" altLang="zh-TW">
                <a:ea typeface="新細明體" pitchFamily="18" charset="-120"/>
              </a:rPr>
              <a:t>Specialized computers</a:t>
            </a:r>
          </a:p>
          <a:p>
            <a:pPr lvl="1"/>
            <a:r>
              <a:rPr lang="en-US" altLang="zh-TW">
                <a:ea typeface="新細明體" pitchFamily="18" charset="-120"/>
              </a:rPr>
              <a:t>Optimized for science or graphics</a:t>
            </a:r>
          </a:p>
          <a:p>
            <a:pPr lvl="1"/>
            <a:r>
              <a:rPr lang="en-US" altLang="zh-TW">
                <a:ea typeface="新細明體" pitchFamily="18" charset="-120"/>
              </a:rPr>
              <a:t>More powerful than a desktop</a:t>
            </a:r>
          </a:p>
          <a:p>
            <a:endParaRPr lang="zh-TW" altLang="en-US">
              <a:ea typeface="新細明體" pitchFamily="18" charset="-120"/>
            </a:endParaRPr>
          </a:p>
        </p:txBody>
      </p:sp>
      <p:pic>
        <p:nvPicPr>
          <p:cNvPr id="51204" name="Picture 4" descr="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741222"/>
            <a:ext cx="6305550" cy="287071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DC6B8BA-156F-4321-93A5-1FF22936AF4D}"/>
              </a:ext>
            </a:extLst>
          </p:cNvPr>
          <p:cNvSpPr>
            <a:spLocks noGrp="1"/>
          </p:cNvSpPr>
          <p:nvPr>
            <p:ph type="dt" sz="half" idx="10"/>
          </p:nvPr>
        </p:nvSpPr>
        <p:spPr/>
        <p:txBody>
          <a:bodyPr/>
          <a:lstStyle/>
          <a:p>
            <a:fld id="{2DEF85E6-D1FD-4C9A-8546-67B7BE758E40}" type="datetime1">
              <a:rPr lang="en-US" smtClean="0"/>
              <a:t>9/25/2020</a:t>
            </a:fld>
            <a:endParaRPr lang="en-US"/>
          </a:p>
        </p:txBody>
      </p:sp>
    </p:spTree>
    <p:extLst>
      <p:ext uri="{BB962C8B-B14F-4D97-AF65-F5344CB8AC3E}">
        <p14:creationId xmlns:p14="http://schemas.microsoft.com/office/powerpoint/2010/main" val="2661570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DEADE664-B439-4CEE-A16C-453D6F4A3D9F}"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BDA9CE61-BA8F-4751-9ED4-51800C7E9512}" type="slidenum">
              <a:rPr lang="en-US" altLang="en-US"/>
              <a:pPr/>
              <a:t>100</a:t>
            </a:fld>
            <a:endParaRPr lang="en-US" altLang="en-US"/>
          </a:p>
        </p:txBody>
      </p:sp>
      <p:sp>
        <p:nvSpPr>
          <p:cNvPr id="43009" name="Rectangle 1"/>
          <p:cNvSpPr>
            <a:spLocks noGrp="1" noChangeArrowheads="1"/>
          </p:cNvSpPr>
          <p:nvPr>
            <p:ph type="title"/>
          </p:nvPr>
        </p:nvSpPr>
        <p:spPr>
          <a:xfrm>
            <a:off x="480960" y="207383"/>
            <a:ext cx="8228160" cy="1144921"/>
          </a:xfrm>
          <a:ln/>
        </p:spPr>
        <p:txBody>
          <a:bodyPr tIns="35198">
            <a:normAutofit fontScale="90000"/>
          </a:bodyPr>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Other Operating System Definitions</a:t>
            </a:r>
          </a:p>
        </p:txBody>
      </p:sp>
      <p:sp>
        <p:nvSpPr>
          <p:cNvPr id="43010"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Resource allocator – manages and allocates resources.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Control program – controls the execution of user programs and operations of I/O devices .</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Kernel – the one program running at all times (all else being application programs).</a:t>
            </a:r>
          </a:p>
        </p:txBody>
      </p:sp>
    </p:spTree>
    <p:extLst>
      <p:ext uri="{BB962C8B-B14F-4D97-AF65-F5344CB8AC3E}">
        <p14:creationId xmlns:p14="http://schemas.microsoft.com/office/powerpoint/2010/main" val="23836901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idx="10"/>
          </p:nvPr>
        </p:nvSpPr>
        <p:spPr/>
        <p:txBody>
          <a:bodyPr/>
          <a:lstStyle/>
          <a:p>
            <a:fld id="{1A101F36-91D9-4475-8740-BA3FF7CF1620}" type="datetime1">
              <a:rPr lang="en-US" altLang="en-US" smtClean="0"/>
              <a:t>9/25/2020</a:t>
            </a:fld>
            <a:endParaRPr lang="en-US" altLang="en-US"/>
          </a:p>
        </p:txBody>
      </p:sp>
      <p:sp>
        <p:nvSpPr>
          <p:cNvPr id="7" name="Slide Number Placeholder 4"/>
          <p:cNvSpPr>
            <a:spLocks noGrp="1"/>
          </p:cNvSpPr>
          <p:nvPr>
            <p:ph type="sldNum" idx="12"/>
          </p:nvPr>
        </p:nvSpPr>
        <p:spPr/>
        <p:txBody>
          <a:bodyPr/>
          <a:lstStyle/>
          <a:p>
            <a:fld id="{B1F23937-E46E-4781-8330-E13836B401CE}" type="slidenum">
              <a:rPr lang="en-US" altLang="en-US"/>
              <a:pPr/>
              <a:t>101</a:t>
            </a:fld>
            <a:endParaRPr lang="en-US" altLang="en-US"/>
          </a:p>
        </p:txBody>
      </p:sp>
      <p:sp>
        <p:nvSpPr>
          <p:cNvPr id="4403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Abstract View of a Comp. System</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l="6993" t="7478" r="7574" b="5098"/>
          <a:stretch>
            <a:fillRect/>
          </a:stretch>
        </p:blipFill>
        <p:spPr bwMode="auto">
          <a:xfrm>
            <a:off x="1745280" y="1915401"/>
            <a:ext cx="5512320" cy="4513434"/>
          </a:xfrm>
          <a:prstGeom prst="rect">
            <a:avLst/>
          </a:prstGeom>
          <a:noFill/>
          <a:ln w="57240">
            <a:solidFill>
              <a:srgbClr val="660066"/>
            </a:solidFill>
            <a:miter lim="800000"/>
            <a:headEnd/>
            <a:tailEnd/>
          </a:ln>
          <a:effectLst/>
          <a:extLst>
            <a:ext uri="{909E8E84-426E-40DD-AFC4-6F175D3DCCD1}">
              <a14:hiddenFill xmlns:a14="http://schemas.microsoft.com/office/drawing/2010/main">
                <a:blipFill dpi="0" rotWithShape="0">
                  <a:blip/>
                  <a:srcRect l="6993" t="7478" r="7574" b="5098"/>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5" name="Text Box 3"/>
          <p:cNvSpPr txBox="1">
            <a:spLocks noChangeArrowheads="1"/>
          </p:cNvSpPr>
          <p:nvPr/>
        </p:nvSpPr>
        <p:spPr bwMode="auto">
          <a:xfrm>
            <a:off x="7464960" y="6014073"/>
            <a:ext cx="14515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Silberschatz</a:t>
            </a:r>
          </a:p>
        </p:txBody>
      </p:sp>
    </p:spTree>
    <p:extLst>
      <p:ext uri="{BB962C8B-B14F-4D97-AF65-F5344CB8AC3E}">
        <p14:creationId xmlns:p14="http://schemas.microsoft.com/office/powerpoint/2010/main" val="37547797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D816C14A-6906-40A7-B8F5-E03D2F5BEBF5}"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93B2AA4A-BE8D-4F93-9FD0-D6F75E22ECCA}" type="slidenum">
              <a:rPr lang="en-US" altLang="en-US"/>
              <a:pPr/>
              <a:t>102</a:t>
            </a:fld>
            <a:endParaRPr lang="en-US" altLang="en-US"/>
          </a:p>
        </p:txBody>
      </p:sp>
      <p:sp>
        <p:nvSpPr>
          <p:cNvPr id="4505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Operating System ...</a:t>
            </a:r>
          </a:p>
        </p:txBody>
      </p:sp>
      <p:sp>
        <p:nvSpPr>
          <p:cNvPr id="45058"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Provides the means for proper use of the resources available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Like a government, it performs no useful function by itself. It provides an environment within which other programs can do useful work</a:t>
            </a:r>
          </a:p>
        </p:txBody>
      </p:sp>
    </p:spTree>
    <p:extLst>
      <p:ext uri="{BB962C8B-B14F-4D97-AF65-F5344CB8AC3E}">
        <p14:creationId xmlns:p14="http://schemas.microsoft.com/office/powerpoint/2010/main" val="1725010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7A-</a:t>
            </a:r>
            <a:fld id="{1EF3393B-1727-459A-A340-D457D7F1B837}" type="slidenum">
              <a:rPr lang="en-US" altLang="en-US"/>
              <a:pPr/>
              <a:t>103</a:t>
            </a:fld>
            <a:endParaRPr lang="en-US" altLang="en-US"/>
          </a:p>
        </p:txBody>
      </p:sp>
      <p:sp>
        <p:nvSpPr>
          <p:cNvPr id="4098" name="Rectangle 2"/>
          <p:cNvSpPr>
            <a:spLocks noGrp="1" noChangeArrowheads="1"/>
          </p:cNvSpPr>
          <p:nvPr>
            <p:ph type="title"/>
          </p:nvPr>
        </p:nvSpPr>
        <p:spPr/>
        <p:txBody>
          <a:bodyPr/>
          <a:lstStyle/>
          <a:p>
            <a:r>
              <a:rPr lang="en-US" altLang="zh-TW">
                <a:ea typeface="新細明體" pitchFamily="18" charset="-120"/>
              </a:rPr>
              <a:t>Functions of Operating Systems</a:t>
            </a:r>
          </a:p>
        </p:txBody>
      </p:sp>
      <p:sp>
        <p:nvSpPr>
          <p:cNvPr id="4099" name="Rectangle 3"/>
          <p:cNvSpPr>
            <a:spLocks noGrp="1" noChangeArrowheads="1"/>
          </p:cNvSpPr>
          <p:nvPr>
            <p:ph type="body" idx="1"/>
          </p:nvPr>
        </p:nvSpPr>
        <p:spPr/>
        <p:txBody>
          <a:bodyPr/>
          <a:lstStyle/>
          <a:p>
            <a:r>
              <a:rPr lang="en-US" altLang="zh-TW">
                <a:ea typeface="新細明體" pitchFamily="18" charset="-120"/>
              </a:rPr>
              <a:t>Provide a user interface</a:t>
            </a:r>
          </a:p>
          <a:p>
            <a:r>
              <a:rPr lang="en-US" altLang="zh-TW">
                <a:ea typeface="新細明體" pitchFamily="18" charset="-120"/>
              </a:rPr>
              <a:t>Run programs</a:t>
            </a:r>
          </a:p>
          <a:p>
            <a:r>
              <a:rPr lang="en-US" altLang="zh-TW">
                <a:ea typeface="新細明體" pitchFamily="18" charset="-120"/>
              </a:rPr>
              <a:t>Manage hardware devices</a:t>
            </a:r>
          </a:p>
          <a:p>
            <a:r>
              <a:rPr lang="en-US" altLang="zh-TW">
                <a:ea typeface="新細明體" pitchFamily="18" charset="-120"/>
              </a:rPr>
              <a:t>Organized file storage</a:t>
            </a:r>
          </a:p>
        </p:txBody>
      </p:sp>
      <p:sp>
        <p:nvSpPr>
          <p:cNvPr id="2" name="Date Placeholder 1">
            <a:extLst>
              <a:ext uri="{FF2B5EF4-FFF2-40B4-BE49-F238E27FC236}">
                <a16:creationId xmlns:a16="http://schemas.microsoft.com/office/drawing/2014/main" id="{C0393739-886A-4562-9265-3A982C7DA832}"/>
              </a:ext>
            </a:extLst>
          </p:cNvPr>
          <p:cNvSpPr>
            <a:spLocks noGrp="1"/>
          </p:cNvSpPr>
          <p:nvPr>
            <p:ph type="dt" sz="half" idx="10"/>
          </p:nvPr>
        </p:nvSpPr>
        <p:spPr/>
        <p:txBody>
          <a:bodyPr/>
          <a:lstStyle/>
          <a:p>
            <a:fld id="{73357A16-D8BA-4E25-A499-BF613AD0CEDF}" type="datetime1">
              <a:rPr lang="en-US" smtClean="0"/>
              <a:t>9/25/2020</a:t>
            </a:fld>
            <a:endParaRPr lang="en-US"/>
          </a:p>
        </p:txBody>
      </p:sp>
    </p:spTree>
    <p:extLst>
      <p:ext uri="{BB962C8B-B14F-4D97-AF65-F5344CB8AC3E}">
        <p14:creationId xmlns:p14="http://schemas.microsoft.com/office/powerpoint/2010/main" val="2852948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37D6A6A4-6B88-4F43-B5B9-FBCE57B56E48}"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544CF46F-87EE-47AA-825F-9BBAA26D6A90}" type="slidenum">
              <a:rPr lang="en-US" altLang="en-US"/>
              <a:pPr/>
              <a:t>104</a:t>
            </a:fld>
            <a:endParaRPr lang="en-US" altLang="en-US"/>
          </a:p>
        </p:txBody>
      </p:sp>
      <p:sp>
        <p:nvSpPr>
          <p:cNvPr id="46081" name="Rectangle 1"/>
          <p:cNvSpPr>
            <a:spLocks noGrp="1" noChangeArrowheads="1"/>
          </p:cNvSpPr>
          <p:nvPr>
            <p:ph type="title"/>
          </p:nvPr>
        </p:nvSpPr>
        <p:spPr>
          <a:xfrm>
            <a:off x="456482" y="1775707"/>
            <a:ext cx="8228160" cy="1144920"/>
          </a:xfrm>
          <a:ln/>
        </p:spPr>
        <p:txBody>
          <a:bodyPr tIns="47999"/>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5400"/>
              <a:t>One OS for all Systems ?</a:t>
            </a:r>
          </a:p>
        </p:txBody>
      </p:sp>
      <p:sp>
        <p:nvSpPr>
          <p:cNvPr id="46082" name="Rectangle 2"/>
          <p:cNvSpPr>
            <a:spLocks noGrp="1" noChangeArrowheads="1"/>
          </p:cNvSpPr>
          <p:nvPr>
            <p:ph type="body" idx="1"/>
          </p:nvPr>
        </p:nvSpPr>
        <p:spPr>
          <a:xfrm>
            <a:off x="653760" y="3624861"/>
            <a:ext cx="8032320" cy="900094"/>
          </a:xfrm>
          <a:ln/>
        </p:spPr>
        <p:txBody>
          <a:bodyPr tIns="31999"/>
          <a:lstStyle/>
          <a:p>
            <a:pPr marL="391645" indent="-293733" algn="ctr">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3600"/>
              <a:t>Different systems exist</a:t>
            </a:r>
          </a:p>
        </p:txBody>
      </p:sp>
    </p:spTree>
    <p:extLst>
      <p:ext uri="{BB962C8B-B14F-4D97-AF65-F5344CB8AC3E}">
        <p14:creationId xmlns:p14="http://schemas.microsoft.com/office/powerpoint/2010/main" val="18647377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60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7171" name="Rectangle 3"/>
          <p:cNvSpPr>
            <a:spLocks noGrp="1" noChangeArrowheads="1"/>
          </p:cNvSpPr>
          <p:nvPr>
            <p:ph type="body" idx="1"/>
          </p:nvPr>
        </p:nvSpPr>
        <p:spPr/>
        <p:txBody>
          <a:bodyPr/>
          <a:lstStyle/>
          <a:p>
            <a:r>
              <a:rPr lang="en-US" altLang="zh-TW">
                <a:ea typeface="新細明體" pitchFamily="18" charset="-120"/>
              </a:rPr>
              <a:t>Real-time operating system</a:t>
            </a:r>
          </a:p>
          <a:p>
            <a:pPr lvl="1"/>
            <a:r>
              <a:rPr lang="en-US" altLang="zh-TW">
                <a:ea typeface="新細明體" pitchFamily="18" charset="-120"/>
              </a:rPr>
              <a:t>Very fast small OS</a:t>
            </a:r>
          </a:p>
          <a:p>
            <a:pPr lvl="1"/>
            <a:r>
              <a:rPr lang="en-US" altLang="zh-TW">
                <a:ea typeface="新細明體" pitchFamily="18" charset="-120"/>
              </a:rPr>
              <a:t>Built into a device</a:t>
            </a:r>
          </a:p>
          <a:p>
            <a:pPr lvl="1"/>
            <a:r>
              <a:rPr lang="en-US" altLang="zh-TW">
                <a:ea typeface="新細明體" pitchFamily="18" charset="-120"/>
              </a:rPr>
              <a:t>Respond quickly to user input</a:t>
            </a:r>
          </a:p>
          <a:p>
            <a:pPr lvl="1"/>
            <a:r>
              <a:rPr lang="en-US" altLang="zh-TW">
                <a:ea typeface="新細明體" pitchFamily="18" charset="-120"/>
              </a:rPr>
              <a:t>MP3 players, Medical devices</a:t>
            </a:r>
          </a:p>
        </p:txBody>
      </p:sp>
      <p:sp>
        <p:nvSpPr>
          <p:cNvPr id="2" name="Date Placeholder 1">
            <a:extLst>
              <a:ext uri="{FF2B5EF4-FFF2-40B4-BE49-F238E27FC236}">
                <a16:creationId xmlns:a16="http://schemas.microsoft.com/office/drawing/2014/main" id="{C50CAF6B-A2FC-4A09-9ECC-8E6F633B6C99}"/>
              </a:ext>
            </a:extLst>
          </p:cNvPr>
          <p:cNvSpPr>
            <a:spLocks noGrp="1"/>
          </p:cNvSpPr>
          <p:nvPr>
            <p:ph type="dt" sz="half" idx="10"/>
          </p:nvPr>
        </p:nvSpPr>
        <p:spPr/>
        <p:txBody>
          <a:bodyPr/>
          <a:lstStyle/>
          <a:p>
            <a:fld id="{B87419C8-034D-42CF-98C1-D72A5FD76FB7}" type="datetime1">
              <a:rPr lang="en-US" smtClean="0"/>
              <a:t>9/25/2020</a:t>
            </a:fld>
            <a:endParaRPr lang="en-US"/>
          </a:p>
        </p:txBody>
      </p:sp>
      <p:sp>
        <p:nvSpPr>
          <p:cNvPr id="3" name="Slide Number Placeholder 2">
            <a:extLst>
              <a:ext uri="{FF2B5EF4-FFF2-40B4-BE49-F238E27FC236}">
                <a16:creationId xmlns:a16="http://schemas.microsoft.com/office/drawing/2014/main" id="{E55E7313-2D96-40B8-BCA0-A8A87B8034A4}"/>
              </a:ext>
            </a:extLst>
          </p:cNvPr>
          <p:cNvSpPr>
            <a:spLocks noGrp="1"/>
          </p:cNvSpPr>
          <p:nvPr>
            <p:ph type="sldNum" sz="quarter" idx="12"/>
          </p:nvPr>
        </p:nvSpPr>
        <p:spPr/>
        <p:txBody>
          <a:bodyPr/>
          <a:lstStyle/>
          <a:p>
            <a:fld id="{CB861D75-CD8C-4850-BCF9-CFB07D64EADE}" type="slidenum">
              <a:rPr lang="en-US" smtClean="0"/>
              <a:pPr/>
              <a:t>105</a:t>
            </a:fld>
            <a:endParaRPr lang="en-US"/>
          </a:p>
        </p:txBody>
      </p:sp>
    </p:spTree>
    <p:extLst>
      <p:ext uri="{BB962C8B-B14F-4D97-AF65-F5344CB8AC3E}">
        <p14:creationId xmlns:p14="http://schemas.microsoft.com/office/powerpoint/2010/main" val="1314215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idx="10"/>
          </p:nvPr>
        </p:nvSpPr>
        <p:spPr/>
        <p:txBody>
          <a:bodyPr/>
          <a:lstStyle/>
          <a:p>
            <a:fld id="{0099389D-D099-4FF6-A807-3F79D2F9F24C}" type="datetime1">
              <a:rPr lang="en-US" altLang="en-US" smtClean="0"/>
              <a:t>9/25/2020</a:t>
            </a:fld>
            <a:endParaRPr lang="en-US" altLang="en-US"/>
          </a:p>
        </p:txBody>
      </p:sp>
      <p:sp>
        <p:nvSpPr>
          <p:cNvPr id="6" name="Slide Number Placeholder 4"/>
          <p:cNvSpPr>
            <a:spLocks noGrp="1"/>
          </p:cNvSpPr>
          <p:nvPr>
            <p:ph type="sldNum" idx="12"/>
          </p:nvPr>
        </p:nvSpPr>
        <p:spPr/>
        <p:txBody>
          <a:bodyPr/>
          <a:lstStyle/>
          <a:p>
            <a:fld id="{49462F09-E327-4441-AB38-192A14AC91F7}" type="slidenum">
              <a:rPr lang="en-US" altLang="en-US"/>
              <a:pPr/>
              <a:t>106</a:t>
            </a:fld>
            <a:endParaRPr lang="en-US" altLang="en-US"/>
          </a:p>
        </p:txBody>
      </p:sp>
      <p:sp>
        <p:nvSpPr>
          <p:cNvPr id="5017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Real Time Systems</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521" y="1451674"/>
            <a:ext cx="6959520" cy="41476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325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9219" name="Rectangle 3"/>
          <p:cNvSpPr>
            <a:spLocks noGrp="1" noChangeArrowheads="1"/>
          </p:cNvSpPr>
          <p:nvPr>
            <p:ph type="body" idx="1"/>
          </p:nvPr>
        </p:nvSpPr>
        <p:spPr/>
        <p:txBody>
          <a:bodyPr/>
          <a:lstStyle/>
          <a:p>
            <a:r>
              <a:rPr lang="en-US" altLang="zh-TW">
                <a:ea typeface="新細明體" pitchFamily="18" charset="-120"/>
              </a:rPr>
              <a:t>Single user/Single tasking OS</a:t>
            </a:r>
          </a:p>
          <a:p>
            <a:pPr lvl="1"/>
            <a:r>
              <a:rPr lang="en-US" altLang="zh-TW">
                <a:ea typeface="新細明體" pitchFamily="18" charset="-120"/>
              </a:rPr>
              <a:t>One user works on the system</a:t>
            </a:r>
          </a:p>
          <a:p>
            <a:pPr lvl="1"/>
            <a:r>
              <a:rPr lang="en-US" altLang="zh-TW">
                <a:ea typeface="新細明體" pitchFamily="18" charset="-120"/>
              </a:rPr>
              <a:t>Performs one task at a time</a:t>
            </a:r>
          </a:p>
          <a:p>
            <a:pPr lvl="1"/>
            <a:r>
              <a:rPr lang="en-US" altLang="zh-TW">
                <a:ea typeface="新細明體" pitchFamily="18" charset="-120"/>
              </a:rPr>
              <a:t>MS-DOS and Palm OS</a:t>
            </a:r>
          </a:p>
          <a:p>
            <a:pPr lvl="1"/>
            <a:r>
              <a:rPr lang="en-US" altLang="zh-TW">
                <a:ea typeface="新細明體" pitchFamily="18" charset="-120"/>
              </a:rPr>
              <a:t>Take up little space on disk</a:t>
            </a:r>
          </a:p>
          <a:p>
            <a:pPr lvl="1"/>
            <a:r>
              <a:rPr lang="en-US" altLang="zh-TW">
                <a:ea typeface="新細明體" pitchFamily="18" charset="-120"/>
              </a:rPr>
              <a:t>Run on inexpensive computers</a:t>
            </a:r>
          </a:p>
        </p:txBody>
      </p:sp>
      <p:sp>
        <p:nvSpPr>
          <p:cNvPr id="2" name="Date Placeholder 1">
            <a:extLst>
              <a:ext uri="{FF2B5EF4-FFF2-40B4-BE49-F238E27FC236}">
                <a16:creationId xmlns:a16="http://schemas.microsoft.com/office/drawing/2014/main" id="{5DE70F4F-10D4-41AE-80C0-0C724EDB2E70}"/>
              </a:ext>
            </a:extLst>
          </p:cNvPr>
          <p:cNvSpPr>
            <a:spLocks noGrp="1"/>
          </p:cNvSpPr>
          <p:nvPr>
            <p:ph type="dt" sz="half" idx="10"/>
          </p:nvPr>
        </p:nvSpPr>
        <p:spPr/>
        <p:txBody>
          <a:bodyPr/>
          <a:lstStyle/>
          <a:p>
            <a:fld id="{C3D0A1DA-D4E2-44DF-905C-943681AA0BAC}" type="datetime1">
              <a:rPr lang="en-US" smtClean="0"/>
              <a:t>9/25/2020</a:t>
            </a:fld>
            <a:endParaRPr lang="en-US"/>
          </a:p>
        </p:txBody>
      </p:sp>
      <p:sp>
        <p:nvSpPr>
          <p:cNvPr id="3" name="Slide Number Placeholder 2">
            <a:extLst>
              <a:ext uri="{FF2B5EF4-FFF2-40B4-BE49-F238E27FC236}">
                <a16:creationId xmlns:a16="http://schemas.microsoft.com/office/drawing/2014/main" id="{3D182B91-E458-45F9-A8D7-6F6057587D56}"/>
              </a:ext>
            </a:extLst>
          </p:cNvPr>
          <p:cNvSpPr>
            <a:spLocks noGrp="1"/>
          </p:cNvSpPr>
          <p:nvPr>
            <p:ph type="sldNum" sz="quarter" idx="12"/>
          </p:nvPr>
        </p:nvSpPr>
        <p:spPr/>
        <p:txBody>
          <a:bodyPr/>
          <a:lstStyle/>
          <a:p>
            <a:fld id="{CB861D75-CD8C-4850-BCF9-CFB07D64EADE}" type="slidenum">
              <a:rPr lang="en-US" smtClean="0"/>
              <a:pPr/>
              <a:t>107</a:t>
            </a:fld>
            <a:endParaRPr lang="en-US"/>
          </a:p>
        </p:txBody>
      </p:sp>
    </p:spTree>
    <p:extLst>
      <p:ext uri="{BB962C8B-B14F-4D97-AF65-F5344CB8AC3E}">
        <p14:creationId xmlns:p14="http://schemas.microsoft.com/office/powerpoint/2010/main" val="1276288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10243" name="Rectangle 3"/>
          <p:cNvSpPr>
            <a:spLocks noGrp="1" noChangeArrowheads="1"/>
          </p:cNvSpPr>
          <p:nvPr>
            <p:ph type="body" idx="1"/>
          </p:nvPr>
        </p:nvSpPr>
        <p:spPr/>
        <p:txBody>
          <a:bodyPr/>
          <a:lstStyle/>
          <a:p>
            <a:r>
              <a:rPr lang="en-US" altLang="zh-TW">
                <a:ea typeface="新細明體" pitchFamily="18" charset="-120"/>
              </a:rPr>
              <a:t>Single user/Multitasking OS</a:t>
            </a:r>
          </a:p>
          <a:p>
            <a:pPr lvl="1"/>
            <a:r>
              <a:rPr lang="en-US" altLang="zh-TW">
                <a:ea typeface="新細明體" pitchFamily="18" charset="-120"/>
              </a:rPr>
              <a:t>User performs many tasks at once</a:t>
            </a:r>
          </a:p>
          <a:p>
            <a:pPr lvl="1"/>
            <a:r>
              <a:rPr lang="en-US" altLang="zh-TW">
                <a:ea typeface="新細明體" pitchFamily="18" charset="-120"/>
              </a:rPr>
              <a:t>Most common form of OS</a:t>
            </a:r>
          </a:p>
          <a:p>
            <a:pPr lvl="1"/>
            <a:r>
              <a:rPr lang="en-US" altLang="zh-TW">
                <a:ea typeface="新細明體" pitchFamily="18" charset="-120"/>
              </a:rPr>
              <a:t>Windows XP and OS X</a:t>
            </a:r>
          </a:p>
          <a:p>
            <a:pPr lvl="1"/>
            <a:r>
              <a:rPr lang="en-US" altLang="zh-TW">
                <a:ea typeface="新細明體" pitchFamily="18" charset="-120"/>
              </a:rPr>
              <a:t>Require expensive computers</a:t>
            </a:r>
          </a:p>
          <a:p>
            <a:pPr lvl="1"/>
            <a:r>
              <a:rPr lang="en-US" altLang="zh-TW">
                <a:ea typeface="新細明體" pitchFamily="18" charset="-120"/>
              </a:rPr>
              <a:t>Tend to be complex</a:t>
            </a:r>
          </a:p>
        </p:txBody>
      </p:sp>
      <p:sp>
        <p:nvSpPr>
          <p:cNvPr id="2" name="Date Placeholder 1">
            <a:extLst>
              <a:ext uri="{FF2B5EF4-FFF2-40B4-BE49-F238E27FC236}">
                <a16:creationId xmlns:a16="http://schemas.microsoft.com/office/drawing/2014/main" id="{A693B713-AC40-4801-BBB1-CF15B5426B0E}"/>
              </a:ext>
            </a:extLst>
          </p:cNvPr>
          <p:cNvSpPr>
            <a:spLocks noGrp="1"/>
          </p:cNvSpPr>
          <p:nvPr>
            <p:ph type="dt" sz="half" idx="10"/>
          </p:nvPr>
        </p:nvSpPr>
        <p:spPr/>
        <p:txBody>
          <a:bodyPr/>
          <a:lstStyle/>
          <a:p>
            <a:fld id="{331A4669-61DB-4708-AEB9-1EC512A03BE6}" type="datetime1">
              <a:rPr lang="en-US" smtClean="0"/>
              <a:t>9/25/2020</a:t>
            </a:fld>
            <a:endParaRPr lang="en-US"/>
          </a:p>
        </p:txBody>
      </p:sp>
      <p:sp>
        <p:nvSpPr>
          <p:cNvPr id="3" name="Slide Number Placeholder 2">
            <a:extLst>
              <a:ext uri="{FF2B5EF4-FFF2-40B4-BE49-F238E27FC236}">
                <a16:creationId xmlns:a16="http://schemas.microsoft.com/office/drawing/2014/main" id="{4DC13C14-078F-4703-9198-FE22BDA817AF}"/>
              </a:ext>
            </a:extLst>
          </p:cNvPr>
          <p:cNvSpPr>
            <a:spLocks noGrp="1"/>
          </p:cNvSpPr>
          <p:nvPr>
            <p:ph type="sldNum" sz="quarter" idx="12"/>
          </p:nvPr>
        </p:nvSpPr>
        <p:spPr/>
        <p:txBody>
          <a:bodyPr/>
          <a:lstStyle/>
          <a:p>
            <a:fld id="{CB861D75-CD8C-4850-BCF9-CFB07D64EADE}" type="slidenum">
              <a:rPr lang="en-US" smtClean="0"/>
              <a:pPr/>
              <a:t>108</a:t>
            </a:fld>
            <a:endParaRPr lang="en-US"/>
          </a:p>
        </p:txBody>
      </p:sp>
    </p:spTree>
    <p:extLst>
      <p:ext uri="{BB962C8B-B14F-4D97-AF65-F5344CB8AC3E}">
        <p14:creationId xmlns:p14="http://schemas.microsoft.com/office/powerpoint/2010/main" val="28166814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TW">
                <a:ea typeface="新細明體" pitchFamily="18" charset="-120"/>
              </a:rPr>
              <a:t>Types of Operating Systems</a:t>
            </a:r>
          </a:p>
        </p:txBody>
      </p:sp>
      <p:sp>
        <p:nvSpPr>
          <p:cNvPr id="11267" name="Rectangle 3"/>
          <p:cNvSpPr>
            <a:spLocks noGrp="1" noChangeArrowheads="1"/>
          </p:cNvSpPr>
          <p:nvPr>
            <p:ph type="body" idx="1"/>
          </p:nvPr>
        </p:nvSpPr>
        <p:spPr/>
        <p:txBody>
          <a:bodyPr/>
          <a:lstStyle/>
          <a:p>
            <a:r>
              <a:rPr lang="en-US" altLang="zh-TW">
                <a:ea typeface="新細明體" pitchFamily="18" charset="-120"/>
              </a:rPr>
              <a:t>Multi user/Multitasking OS</a:t>
            </a:r>
          </a:p>
          <a:p>
            <a:pPr lvl="1"/>
            <a:r>
              <a:rPr lang="en-US" altLang="zh-TW">
                <a:ea typeface="新細明體" pitchFamily="18" charset="-120"/>
              </a:rPr>
              <a:t>Many users connect to one computer</a:t>
            </a:r>
          </a:p>
          <a:p>
            <a:pPr lvl="1"/>
            <a:r>
              <a:rPr lang="en-US" altLang="zh-TW">
                <a:ea typeface="新細明體" pitchFamily="18" charset="-120"/>
              </a:rPr>
              <a:t>Each user has a unique session</a:t>
            </a:r>
          </a:p>
          <a:p>
            <a:pPr lvl="1"/>
            <a:r>
              <a:rPr lang="en-US" altLang="zh-TW">
                <a:ea typeface="新細明體" pitchFamily="18" charset="-120"/>
              </a:rPr>
              <a:t>UNIX, Linux, and VMS</a:t>
            </a:r>
          </a:p>
          <a:p>
            <a:pPr lvl="1"/>
            <a:r>
              <a:rPr lang="en-US" altLang="zh-TW">
                <a:ea typeface="新細明體" pitchFamily="18" charset="-120"/>
              </a:rPr>
              <a:t>Maintenance can be easy</a:t>
            </a:r>
          </a:p>
          <a:p>
            <a:pPr lvl="1"/>
            <a:r>
              <a:rPr lang="en-US" altLang="zh-TW">
                <a:ea typeface="新細明體" pitchFamily="18" charset="-120"/>
              </a:rPr>
              <a:t>Requires a powerful computer</a:t>
            </a:r>
          </a:p>
        </p:txBody>
      </p:sp>
      <p:sp>
        <p:nvSpPr>
          <p:cNvPr id="2" name="Date Placeholder 1">
            <a:extLst>
              <a:ext uri="{FF2B5EF4-FFF2-40B4-BE49-F238E27FC236}">
                <a16:creationId xmlns:a16="http://schemas.microsoft.com/office/drawing/2014/main" id="{B0C6C1F1-35D0-409B-B3C4-125FBCBE7149}"/>
              </a:ext>
            </a:extLst>
          </p:cNvPr>
          <p:cNvSpPr>
            <a:spLocks noGrp="1"/>
          </p:cNvSpPr>
          <p:nvPr>
            <p:ph type="dt" sz="half" idx="10"/>
          </p:nvPr>
        </p:nvSpPr>
        <p:spPr/>
        <p:txBody>
          <a:bodyPr/>
          <a:lstStyle/>
          <a:p>
            <a:fld id="{00F8DB2D-F601-4FCA-9470-935BDEA241DC}" type="datetime1">
              <a:rPr lang="en-US" smtClean="0"/>
              <a:t>9/25/2020</a:t>
            </a:fld>
            <a:endParaRPr lang="en-US"/>
          </a:p>
        </p:txBody>
      </p:sp>
      <p:sp>
        <p:nvSpPr>
          <p:cNvPr id="3" name="Slide Number Placeholder 2">
            <a:extLst>
              <a:ext uri="{FF2B5EF4-FFF2-40B4-BE49-F238E27FC236}">
                <a16:creationId xmlns:a16="http://schemas.microsoft.com/office/drawing/2014/main" id="{0B72C209-B145-4671-A77B-31D767A3CD0D}"/>
              </a:ext>
            </a:extLst>
          </p:cNvPr>
          <p:cNvSpPr>
            <a:spLocks noGrp="1"/>
          </p:cNvSpPr>
          <p:nvPr>
            <p:ph type="sldNum" sz="quarter" idx="12"/>
          </p:nvPr>
        </p:nvSpPr>
        <p:spPr/>
        <p:txBody>
          <a:bodyPr/>
          <a:lstStyle/>
          <a:p>
            <a:fld id="{CB861D75-CD8C-4850-BCF9-CFB07D64EADE}" type="slidenum">
              <a:rPr lang="en-US" smtClean="0"/>
              <a:pPr/>
              <a:t>109</a:t>
            </a:fld>
            <a:endParaRPr lang="en-US"/>
          </a:p>
        </p:txBody>
      </p:sp>
    </p:spTree>
    <p:extLst>
      <p:ext uri="{BB962C8B-B14F-4D97-AF65-F5344CB8AC3E}">
        <p14:creationId xmlns:p14="http://schemas.microsoft.com/office/powerpoint/2010/main" val="315666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B1541B84-107B-4D5C-81AB-ACF1502427CE}" type="slidenum">
              <a:rPr lang="en-US" altLang="zh-TW"/>
              <a:pPr/>
              <a:t>11</a:t>
            </a:fld>
            <a:endParaRPr lang="en-US" altLang="zh-TW"/>
          </a:p>
        </p:txBody>
      </p:sp>
      <p:sp>
        <p:nvSpPr>
          <p:cNvPr id="15362" name="Rectangle 2"/>
          <p:cNvSpPr>
            <a:spLocks noGrp="1" noChangeArrowheads="1"/>
          </p:cNvSpPr>
          <p:nvPr>
            <p:ph type="title"/>
          </p:nvPr>
        </p:nvSpPr>
        <p:spPr/>
        <p:txBody>
          <a:bodyPr/>
          <a:lstStyle/>
          <a:p>
            <a:r>
              <a:rPr lang="en-US" altLang="zh-TW">
                <a:ea typeface="新細明體" pitchFamily="18" charset="-120"/>
              </a:rPr>
              <a:t>Computers for Individual Use</a:t>
            </a:r>
          </a:p>
        </p:txBody>
      </p:sp>
      <p:sp>
        <p:nvSpPr>
          <p:cNvPr id="15363" name="Rectangle 3"/>
          <p:cNvSpPr>
            <a:spLocks noGrp="1" noChangeArrowheads="1"/>
          </p:cNvSpPr>
          <p:nvPr>
            <p:ph type="body" idx="1"/>
          </p:nvPr>
        </p:nvSpPr>
        <p:spPr/>
        <p:txBody>
          <a:bodyPr/>
          <a:lstStyle/>
          <a:p>
            <a:r>
              <a:rPr lang="en-US" altLang="zh-TW">
                <a:ea typeface="新細明體" pitchFamily="18" charset="-120"/>
              </a:rPr>
              <a:t>Notebook computers</a:t>
            </a:r>
          </a:p>
          <a:p>
            <a:pPr lvl="1"/>
            <a:r>
              <a:rPr lang="en-US" altLang="zh-TW">
                <a:ea typeface="新細明體" pitchFamily="18" charset="-120"/>
              </a:rPr>
              <a:t>Small portable computers</a:t>
            </a:r>
          </a:p>
          <a:p>
            <a:pPr lvl="1"/>
            <a:r>
              <a:rPr lang="en-US" altLang="zh-TW">
                <a:ea typeface="新細明體" pitchFamily="18" charset="-120"/>
              </a:rPr>
              <a:t>Weighs between 3 and 8 pounds</a:t>
            </a:r>
          </a:p>
        </p:txBody>
      </p:sp>
      <p:pic>
        <p:nvPicPr>
          <p:cNvPr id="15367" name="Picture 7"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372456"/>
            <a:ext cx="4419600" cy="320773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01BA6B6-61EE-41A1-BFD0-01A70C37F1E8}"/>
              </a:ext>
            </a:extLst>
          </p:cNvPr>
          <p:cNvSpPr>
            <a:spLocks noGrp="1"/>
          </p:cNvSpPr>
          <p:nvPr>
            <p:ph type="dt" sz="half" idx="10"/>
          </p:nvPr>
        </p:nvSpPr>
        <p:spPr/>
        <p:txBody>
          <a:bodyPr/>
          <a:lstStyle/>
          <a:p>
            <a:fld id="{9009E414-164E-4D42-A22B-624CE7B8BFEF}" type="datetime1">
              <a:rPr lang="en-US" smtClean="0"/>
              <a:t>9/25/2020</a:t>
            </a:fld>
            <a:endParaRPr lang="en-US"/>
          </a:p>
        </p:txBody>
      </p:sp>
    </p:spTree>
    <p:extLst>
      <p:ext uri="{BB962C8B-B14F-4D97-AF65-F5344CB8AC3E}">
        <p14:creationId xmlns:p14="http://schemas.microsoft.com/office/powerpoint/2010/main" val="2348761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1033"/>
          <p:cNvSpPr>
            <a:spLocks noChangeArrowheads="1"/>
          </p:cNvSpPr>
          <p:nvPr/>
        </p:nvSpPr>
        <p:spPr bwMode="auto">
          <a:xfrm>
            <a:off x="1143000" y="2057400"/>
            <a:ext cx="7620000" cy="3810000"/>
          </a:xfrm>
          <a:prstGeom prst="rect">
            <a:avLst/>
          </a:prstGeom>
          <a:solidFill>
            <a:schemeClr val="bg1"/>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0" name="Rectangle 1026"/>
          <p:cNvSpPr>
            <a:spLocks noGrp="1" noChangeArrowheads="1"/>
          </p:cNvSpPr>
          <p:nvPr>
            <p:ph type="title"/>
          </p:nvPr>
        </p:nvSpPr>
        <p:spPr/>
        <p:txBody>
          <a:bodyPr/>
          <a:lstStyle/>
          <a:p>
            <a:r>
              <a:rPr lang="en-US" altLang="zh-TW">
                <a:ea typeface="新細明體" pitchFamily="18" charset="-120"/>
              </a:rPr>
              <a:t>Multi user/Multi tasking OS</a:t>
            </a:r>
          </a:p>
        </p:txBody>
      </p:sp>
      <p:pic>
        <p:nvPicPr>
          <p:cNvPr id="32775" name="Picture 1031" descr="nor78902_A0703L"/>
          <p:cNvPicPr>
            <a:picLocks noChangeAspect="1" noChangeArrowheads="1"/>
          </p:cNvPicPr>
          <p:nvPr/>
        </p:nvPicPr>
        <p:blipFill>
          <a:blip r:embed="rId2">
            <a:extLst>
              <a:ext uri="{28A0092B-C50C-407E-A947-70E740481C1C}">
                <a14:useLocalDpi xmlns:a14="http://schemas.microsoft.com/office/drawing/2010/main" val="0"/>
              </a:ext>
            </a:extLst>
          </a:blip>
          <a:srcRect l="2913" t="7524" r="2913"/>
          <a:stretch>
            <a:fillRect/>
          </a:stretch>
        </p:blipFill>
        <p:spPr bwMode="auto">
          <a:xfrm>
            <a:off x="1295400" y="2443163"/>
            <a:ext cx="7391400" cy="319563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4FDCDF5-52EC-4E7B-874F-9B8F1B90A1A8}"/>
              </a:ext>
            </a:extLst>
          </p:cNvPr>
          <p:cNvSpPr>
            <a:spLocks noGrp="1"/>
          </p:cNvSpPr>
          <p:nvPr>
            <p:ph type="dt" sz="half" idx="10"/>
          </p:nvPr>
        </p:nvSpPr>
        <p:spPr/>
        <p:txBody>
          <a:bodyPr/>
          <a:lstStyle/>
          <a:p>
            <a:fld id="{C5D446F3-02D5-485C-804F-7F6259607E1D}" type="datetime1">
              <a:rPr lang="en-US" smtClean="0"/>
              <a:t>9/25/2020</a:t>
            </a:fld>
            <a:endParaRPr lang="en-US"/>
          </a:p>
        </p:txBody>
      </p:sp>
      <p:sp>
        <p:nvSpPr>
          <p:cNvPr id="3" name="Slide Number Placeholder 2">
            <a:extLst>
              <a:ext uri="{FF2B5EF4-FFF2-40B4-BE49-F238E27FC236}">
                <a16:creationId xmlns:a16="http://schemas.microsoft.com/office/drawing/2014/main" id="{67AB5181-BDF6-4CD0-90C1-B10018F9B9FF}"/>
              </a:ext>
            </a:extLst>
          </p:cNvPr>
          <p:cNvSpPr>
            <a:spLocks noGrp="1"/>
          </p:cNvSpPr>
          <p:nvPr>
            <p:ph type="sldNum" sz="quarter" idx="12"/>
          </p:nvPr>
        </p:nvSpPr>
        <p:spPr/>
        <p:txBody>
          <a:bodyPr/>
          <a:lstStyle/>
          <a:p>
            <a:fld id="{CB861D75-CD8C-4850-BCF9-CFB07D64EADE}" type="slidenum">
              <a:rPr lang="en-US" smtClean="0"/>
              <a:pPr/>
              <a:t>110</a:t>
            </a:fld>
            <a:endParaRPr lang="en-US"/>
          </a:p>
        </p:txBody>
      </p:sp>
    </p:spTree>
    <p:extLst>
      <p:ext uri="{BB962C8B-B14F-4D97-AF65-F5344CB8AC3E}">
        <p14:creationId xmlns:p14="http://schemas.microsoft.com/office/powerpoint/2010/main" val="1979852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4339" name="Rectangle 3"/>
          <p:cNvSpPr>
            <a:spLocks noGrp="1" noChangeArrowheads="1"/>
          </p:cNvSpPr>
          <p:nvPr>
            <p:ph type="body" idx="1"/>
          </p:nvPr>
        </p:nvSpPr>
        <p:spPr/>
        <p:txBody>
          <a:bodyPr/>
          <a:lstStyle/>
          <a:p>
            <a:r>
              <a:rPr lang="en-US" altLang="zh-TW">
                <a:ea typeface="新細明體" pitchFamily="18" charset="-120"/>
              </a:rPr>
              <a:t>User interface</a:t>
            </a:r>
          </a:p>
          <a:p>
            <a:pPr lvl="1"/>
            <a:r>
              <a:rPr lang="en-US" altLang="zh-TW">
                <a:ea typeface="新細明體" pitchFamily="18" charset="-120"/>
              </a:rPr>
              <a:t>How a user interacts with a computer</a:t>
            </a:r>
          </a:p>
          <a:p>
            <a:pPr lvl="1"/>
            <a:r>
              <a:rPr lang="en-US" altLang="zh-TW">
                <a:ea typeface="新細明體" pitchFamily="18" charset="-120"/>
              </a:rPr>
              <a:t>Require different skill sets</a:t>
            </a:r>
          </a:p>
        </p:txBody>
      </p:sp>
      <p:sp>
        <p:nvSpPr>
          <p:cNvPr id="2" name="Date Placeholder 1">
            <a:extLst>
              <a:ext uri="{FF2B5EF4-FFF2-40B4-BE49-F238E27FC236}">
                <a16:creationId xmlns:a16="http://schemas.microsoft.com/office/drawing/2014/main" id="{0396ABCD-A79E-4951-92A3-273062A1893F}"/>
              </a:ext>
            </a:extLst>
          </p:cNvPr>
          <p:cNvSpPr>
            <a:spLocks noGrp="1"/>
          </p:cNvSpPr>
          <p:nvPr>
            <p:ph type="dt" sz="half" idx="10"/>
          </p:nvPr>
        </p:nvSpPr>
        <p:spPr/>
        <p:txBody>
          <a:bodyPr/>
          <a:lstStyle/>
          <a:p>
            <a:fld id="{31758A74-21B9-4996-83E8-010364E4A7BB}" type="datetime1">
              <a:rPr lang="en-US" smtClean="0"/>
              <a:t>9/25/2020</a:t>
            </a:fld>
            <a:endParaRPr lang="en-US"/>
          </a:p>
        </p:txBody>
      </p:sp>
      <p:sp>
        <p:nvSpPr>
          <p:cNvPr id="3" name="Slide Number Placeholder 2">
            <a:extLst>
              <a:ext uri="{FF2B5EF4-FFF2-40B4-BE49-F238E27FC236}">
                <a16:creationId xmlns:a16="http://schemas.microsoft.com/office/drawing/2014/main" id="{9663FBA0-AB54-4197-AA73-2F2E92CC966F}"/>
              </a:ext>
            </a:extLst>
          </p:cNvPr>
          <p:cNvSpPr>
            <a:spLocks noGrp="1"/>
          </p:cNvSpPr>
          <p:nvPr>
            <p:ph type="sldNum" sz="quarter" idx="12"/>
          </p:nvPr>
        </p:nvSpPr>
        <p:spPr/>
        <p:txBody>
          <a:bodyPr/>
          <a:lstStyle/>
          <a:p>
            <a:fld id="{CB861D75-CD8C-4850-BCF9-CFB07D64EADE}" type="slidenum">
              <a:rPr lang="en-US" smtClean="0"/>
              <a:pPr/>
              <a:t>111</a:t>
            </a:fld>
            <a:endParaRPr lang="en-US"/>
          </a:p>
        </p:txBody>
      </p:sp>
    </p:spTree>
    <p:extLst>
      <p:ext uri="{BB962C8B-B14F-4D97-AF65-F5344CB8AC3E}">
        <p14:creationId xmlns:p14="http://schemas.microsoft.com/office/powerpoint/2010/main" val="4134976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5363" name="Rectangle 3"/>
          <p:cNvSpPr>
            <a:spLocks noGrp="1" noChangeArrowheads="1"/>
          </p:cNvSpPr>
          <p:nvPr>
            <p:ph type="body" idx="1"/>
          </p:nvPr>
        </p:nvSpPr>
        <p:spPr/>
        <p:txBody>
          <a:bodyPr>
            <a:normAutofit lnSpcReduction="10000"/>
          </a:bodyPr>
          <a:lstStyle/>
          <a:p>
            <a:r>
              <a:rPr lang="en-US" altLang="zh-TW">
                <a:ea typeface="新細明體" pitchFamily="18" charset="-120"/>
              </a:rPr>
              <a:t>Graphical user interface (GUI)</a:t>
            </a:r>
          </a:p>
          <a:p>
            <a:pPr lvl="1"/>
            <a:r>
              <a:rPr lang="en-US" altLang="zh-TW">
                <a:ea typeface="新細明體" pitchFamily="18" charset="-120"/>
              </a:rPr>
              <a:t>Most common interface</a:t>
            </a:r>
          </a:p>
          <a:p>
            <a:pPr lvl="2"/>
            <a:r>
              <a:rPr lang="en-US" altLang="zh-TW">
                <a:ea typeface="新細明體" pitchFamily="18" charset="-120"/>
              </a:rPr>
              <a:t>Windows, OS X, Gnome, KDE</a:t>
            </a:r>
          </a:p>
          <a:p>
            <a:pPr lvl="1"/>
            <a:r>
              <a:rPr lang="en-US" altLang="zh-TW">
                <a:ea typeface="新細明體" pitchFamily="18" charset="-120"/>
              </a:rPr>
              <a:t>Uses a mouse to control objects</a:t>
            </a:r>
          </a:p>
          <a:p>
            <a:pPr lvl="1"/>
            <a:r>
              <a:rPr lang="en-US" altLang="zh-TW">
                <a:ea typeface="新細明體" pitchFamily="18" charset="-120"/>
              </a:rPr>
              <a:t>Uses a desktop metaphor</a:t>
            </a:r>
          </a:p>
          <a:p>
            <a:pPr lvl="1"/>
            <a:r>
              <a:rPr lang="en-US" altLang="zh-TW">
                <a:ea typeface="新細明體" pitchFamily="18" charset="-120"/>
              </a:rPr>
              <a:t>Shortcuts open programs or documents</a:t>
            </a:r>
          </a:p>
          <a:p>
            <a:pPr lvl="1"/>
            <a:r>
              <a:rPr lang="en-US" altLang="zh-TW">
                <a:ea typeface="新細明體" pitchFamily="18" charset="-120"/>
              </a:rPr>
              <a:t>Open documents have additional objects</a:t>
            </a:r>
          </a:p>
          <a:p>
            <a:pPr lvl="1"/>
            <a:r>
              <a:rPr lang="en-US" altLang="zh-TW">
                <a:ea typeface="新細明體" pitchFamily="18" charset="-120"/>
              </a:rPr>
              <a:t>Task switching</a:t>
            </a:r>
          </a:p>
          <a:p>
            <a:pPr lvl="1"/>
            <a:r>
              <a:rPr lang="en-US" altLang="zh-TW">
                <a:ea typeface="新細明體" pitchFamily="18" charset="-120"/>
              </a:rPr>
              <a:t>Dialog boxes allow directed input</a:t>
            </a:r>
          </a:p>
        </p:txBody>
      </p:sp>
      <p:sp>
        <p:nvSpPr>
          <p:cNvPr id="2" name="Date Placeholder 1">
            <a:extLst>
              <a:ext uri="{FF2B5EF4-FFF2-40B4-BE49-F238E27FC236}">
                <a16:creationId xmlns:a16="http://schemas.microsoft.com/office/drawing/2014/main" id="{C7206F83-C056-4AB7-B338-E1C6C391F5D0}"/>
              </a:ext>
            </a:extLst>
          </p:cNvPr>
          <p:cNvSpPr>
            <a:spLocks noGrp="1"/>
          </p:cNvSpPr>
          <p:nvPr>
            <p:ph type="dt" sz="half" idx="10"/>
          </p:nvPr>
        </p:nvSpPr>
        <p:spPr/>
        <p:txBody>
          <a:bodyPr/>
          <a:lstStyle/>
          <a:p>
            <a:fld id="{366DE8BA-74A5-4953-9068-5CC6B4B13498}" type="datetime1">
              <a:rPr lang="en-US" smtClean="0"/>
              <a:t>9/25/2020</a:t>
            </a:fld>
            <a:endParaRPr lang="en-US"/>
          </a:p>
        </p:txBody>
      </p:sp>
      <p:sp>
        <p:nvSpPr>
          <p:cNvPr id="3" name="Slide Number Placeholder 2">
            <a:extLst>
              <a:ext uri="{FF2B5EF4-FFF2-40B4-BE49-F238E27FC236}">
                <a16:creationId xmlns:a16="http://schemas.microsoft.com/office/drawing/2014/main" id="{31E1A0CE-C035-4ECC-A11B-075554049521}"/>
              </a:ext>
            </a:extLst>
          </p:cNvPr>
          <p:cNvSpPr>
            <a:spLocks noGrp="1"/>
          </p:cNvSpPr>
          <p:nvPr>
            <p:ph type="sldNum" sz="quarter" idx="12"/>
          </p:nvPr>
        </p:nvSpPr>
        <p:spPr/>
        <p:txBody>
          <a:bodyPr/>
          <a:lstStyle/>
          <a:p>
            <a:fld id="{CB861D75-CD8C-4850-BCF9-CFB07D64EADE}" type="slidenum">
              <a:rPr lang="en-US" smtClean="0"/>
              <a:pPr/>
              <a:t>112</a:t>
            </a:fld>
            <a:endParaRPr lang="en-US"/>
          </a:p>
        </p:txBody>
      </p:sp>
    </p:spTree>
    <p:extLst>
      <p:ext uri="{BB962C8B-B14F-4D97-AF65-F5344CB8AC3E}">
        <p14:creationId xmlns:p14="http://schemas.microsoft.com/office/powerpoint/2010/main" val="12374700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p:txBody>
          <a:bodyPr/>
          <a:lstStyle/>
          <a:p>
            <a:r>
              <a:rPr lang="en-US" altLang="zh-TW">
                <a:ea typeface="新細明體" pitchFamily="18" charset="-120"/>
              </a:rPr>
              <a:t>Graphical User Interface</a:t>
            </a:r>
          </a:p>
        </p:txBody>
      </p:sp>
      <p:pic>
        <p:nvPicPr>
          <p:cNvPr id="34821" name="Picture 1029" descr="nor78902_A0705L"/>
          <p:cNvPicPr>
            <a:picLocks noChangeAspect="1" noChangeArrowheads="1"/>
          </p:cNvPicPr>
          <p:nvPr/>
        </p:nvPicPr>
        <p:blipFill>
          <a:blip r:embed="rId2">
            <a:extLst>
              <a:ext uri="{28A0092B-C50C-407E-A947-70E740481C1C}">
                <a14:useLocalDpi xmlns:a14="http://schemas.microsoft.com/office/drawing/2010/main" val="0"/>
              </a:ext>
            </a:extLst>
          </a:blip>
          <a:srcRect b="7246"/>
          <a:stretch>
            <a:fillRect/>
          </a:stretch>
        </p:blipFill>
        <p:spPr bwMode="auto">
          <a:xfrm>
            <a:off x="1905000" y="1752600"/>
            <a:ext cx="5715000"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3E5D1C9-E26B-4897-BFAE-139C845735DA}"/>
              </a:ext>
            </a:extLst>
          </p:cNvPr>
          <p:cNvSpPr>
            <a:spLocks noGrp="1"/>
          </p:cNvSpPr>
          <p:nvPr>
            <p:ph type="dt" sz="half" idx="10"/>
          </p:nvPr>
        </p:nvSpPr>
        <p:spPr/>
        <p:txBody>
          <a:bodyPr/>
          <a:lstStyle/>
          <a:p>
            <a:fld id="{7A75A5C7-A786-42BE-94E1-E0586565A24F}" type="datetime1">
              <a:rPr lang="en-US" smtClean="0"/>
              <a:t>9/25/2020</a:t>
            </a:fld>
            <a:endParaRPr lang="en-US"/>
          </a:p>
        </p:txBody>
      </p:sp>
      <p:sp>
        <p:nvSpPr>
          <p:cNvPr id="3" name="Slide Number Placeholder 2">
            <a:extLst>
              <a:ext uri="{FF2B5EF4-FFF2-40B4-BE49-F238E27FC236}">
                <a16:creationId xmlns:a16="http://schemas.microsoft.com/office/drawing/2014/main" id="{39ED3CB4-A6D2-43BF-9C38-01D677085D7D}"/>
              </a:ext>
            </a:extLst>
          </p:cNvPr>
          <p:cNvSpPr>
            <a:spLocks noGrp="1"/>
          </p:cNvSpPr>
          <p:nvPr>
            <p:ph type="sldNum" sz="quarter" idx="12"/>
          </p:nvPr>
        </p:nvSpPr>
        <p:spPr/>
        <p:txBody>
          <a:bodyPr/>
          <a:lstStyle/>
          <a:p>
            <a:fld id="{CB861D75-CD8C-4850-BCF9-CFB07D64EADE}" type="slidenum">
              <a:rPr lang="en-US" smtClean="0"/>
              <a:pPr/>
              <a:t>113</a:t>
            </a:fld>
            <a:endParaRPr lang="en-US"/>
          </a:p>
        </p:txBody>
      </p:sp>
    </p:spTree>
    <p:extLst>
      <p:ext uri="{BB962C8B-B14F-4D97-AF65-F5344CB8AC3E}">
        <p14:creationId xmlns:p14="http://schemas.microsoft.com/office/powerpoint/2010/main" val="11228901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TW">
                <a:ea typeface="新細明體" pitchFamily="18" charset="-120"/>
              </a:rPr>
              <a:t>Providing a User Interface</a:t>
            </a:r>
          </a:p>
        </p:txBody>
      </p:sp>
      <p:sp>
        <p:nvSpPr>
          <p:cNvPr id="17411" name="Rectangle 3"/>
          <p:cNvSpPr>
            <a:spLocks noGrp="1" noChangeArrowheads="1"/>
          </p:cNvSpPr>
          <p:nvPr>
            <p:ph type="body" idx="1"/>
          </p:nvPr>
        </p:nvSpPr>
        <p:spPr/>
        <p:txBody>
          <a:bodyPr/>
          <a:lstStyle/>
          <a:p>
            <a:r>
              <a:rPr lang="en-US" altLang="zh-TW">
                <a:ea typeface="新細明體" pitchFamily="18" charset="-120"/>
              </a:rPr>
              <a:t>Command line interfaces</a:t>
            </a:r>
          </a:p>
          <a:p>
            <a:pPr lvl="1"/>
            <a:r>
              <a:rPr lang="en-US" altLang="zh-TW">
                <a:ea typeface="新細明體" pitchFamily="18" charset="-120"/>
              </a:rPr>
              <a:t>Older interface</a:t>
            </a:r>
          </a:p>
          <a:p>
            <a:pPr lvl="2"/>
            <a:r>
              <a:rPr lang="en-US" altLang="zh-TW">
                <a:ea typeface="新細明體" pitchFamily="18" charset="-120"/>
              </a:rPr>
              <a:t>DOS, Linux, UNIX</a:t>
            </a:r>
          </a:p>
          <a:p>
            <a:pPr lvl="1"/>
            <a:r>
              <a:rPr lang="en-US" altLang="zh-TW">
                <a:ea typeface="新細明體" pitchFamily="18" charset="-120"/>
              </a:rPr>
              <a:t>User types commands at a prompt</a:t>
            </a:r>
          </a:p>
          <a:p>
            <a:pPr lvl="1"/>
            <a:r>
              <a:rPr lang="en-US" altLang="zh-TW">
                <a:ea typeface="新細明體" pitchFamily="18" charset="-120"/>
              </a:rPr>
              <a:t>User must remember all commands</a:t>
            </a:r>
          </a:p>
          <a:p>
            <a:pPr lvl="1"/>
            <a:r>
              <a:rPr lang="en-US" altLang="zh-TW">
                <a:ea typeface="新細明體" pitchFamily="18" charset="-120"/>
              </a:rPr>
              <a:t>Included in all GUIs</a:t>
            </a:r>
          </a:p>
        </p:txBody>
      </p:sp>
      <p:sp>
        <p:nvSpPr>
          <p:cNvPr id="2" name="Date Placeholder 1">
            <a:extLst>
              <a:ext uri="{FF2B5EF4-FFF2-40B4-BE49-F238E27FC236}">
                <a16:creationId xmlns:a16="http://schemas.microsoft.com/office/drawing/2014/main" id="{5A414A47-30B1-473E-9630-27E0A78FE137}"/>
              </a:ext>
            </a:extLst>
          </p:cNvPr>
          <p:cNvSpPr>
            <a:spLocks noGrp="1"/>
          </p:cNvSpPr>
          <p:nvPr>
            <p:ph type="dt" sz="half" idx="10"/>
          </p:nvPr>
        </p:nvSpPr>
        <p:spPr/>
        <p:txBody>
          <a:bodyPr/>
          <a:lstStyle/>
          <a:p>
            <a:fld id="{9FEFD079-4012-4CB5-BEC9-A12E1686C3D4}" type="datetime1">
              <a:rPr lang="en-US" smtClean="0"/>
              <a:t>9/25/2020</a:t>
            </a:fld>
            <a:endParaRPr lang="en-US"/>
          </a:p>
        </p:txBody>
      </p:sp>
      <p:sp>
        <p:nvSpPr>
          <p:cNvPr id="3" name="Slide Number Placeholder 2">
            <a:extLst>
              <a:ext uri="{FF2B5EF4-FFF2-40B4-BE49-F238E27FC236}">
                <a16:creationId xmlns:a16="http://schemas.microsoft.com/office/drawing/2014/main" id="{BB0394F5-70A4-477A-8C72-592BF97FFBC9}"/>
              </a:ext>
            </a:extLst>
          </p:cNvPr>
          <p:cNvSpPr>
            <a:spLocks noGrp="1"/>
          </p:cNvSpPr>
          <p:nvPr>
            <p:ph type="sldNum" sz="quarter" idx="12"/>
          </p:nvPr>
        </p:nvSpPr>
        <p:spPr/>
        <p:txBody>
          <a:bodyPr/>
          <a:lstStyle/>
          <a:p>
            <a:fld id="{CB861D75-CD8C-4850-BCF9-CFB07D64EADE}" type="slidenum">
              <a:rPr lang="en-US" smtClean="0"/>
              <a:pPr/>
              <a:t>114</a:t>
            </a:fld>
            <a:endParaRPr lang="en-US"/>
          </a:p>
        </p:txBody>
      </p:sp>
    </p:spTree>
    <p:extLst>
      <p:ext uri="{BB962C8B-B14F-4D97-AF65-F5344CB8AC3E}">
        <p14:creationId xmlns:p14="http://schemas.microsoft.com/office/powerpoint/2010/main" val="3635488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TW">
                <a:ea typeface="新細明體" pitchFamily="18" charset="-120"/>
              </a:rPr>
              <a:t>Command Line Interface</a:t>
            </a:r>
          </a:p>
        </p:txBody>
      </p:sp>
      <p:pic>
        <p:nvPicPr>
          <p:cNvPr id="36869" name="Picture 5" descr="nor78902_A0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6372225" cy="32194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301D191-28CB-46A9-A353-CF85D16CB5AC}"/>
              </a:ext>
            </a:extLst>
          </p:cNvPr>
          <p:cNvSpPr>
            <a:spLocks noGrp="1"/>
          </p:cNvSpPr>
          <p:nvPr>
            <p:ph type="dt" sz="half" idx="10"/>
          </p:nvPr>
        </p:nvSpPr>
        <p:spPr/>
        <p:txBody>
          <a:bodyPr/>
          <a:lstStyle/>
          <a:p>
            <a:fld id="{D6C6DD79-DFC0-4BD5-AC98-568DA45998F9}" type="datetime1">
              <a:rPr lang="en-US" smtClean="0"/>
              <a:t>9/25/2020</a:t>
            </a:fld>
            <a:endParaRPr lang="en-US"/>
          </a:p>
        </p:txBody>
      </p:sp>
      <p:sp>
        <p:nvSpPr>
          <p:cNvPr id="3" name="Slide Number Placeholder 2">
            <a:extLst>
              <a:ext uri="{FF2B5EF4-FFF2-40B4-BE49-F238E27FC236}">
                <a16:creationId xmlns:a16="http://schemas.microsoft.com/office/drawing/2014/main" id="{D595AEF6-4857-46D4-AB3C-364FB4BDB155}"/>
              </a:ext>
            </a:extLst>
          </p:cNvPr>
          <p:cNvSpPr>
            <a:spLocks noGrp="1"/>
          </p:cNvSpPr>
          <p:nvPr>
            <p:ph type="sldNum" sz="quarter" idx="12"/>
          </p:nvPr>
        </p:nvSpPr>
        <p:spPr/>
        <p:txBody>
          <a:bodyPr/>
          <a:lstStyle/>
          <a:p>
            <a:fld id="{CB861D75-CD8C-4850-BCF9-CFB07D64EADE}" type="slidenum">
              <a:rPr lang="en-US" smtClean="0"/>
              <a:pPr/>
              <a:t>115</a:t>
            </a:fld>
            <a:endParaRPr lang="en-US"/>
          </a:p>
        </p:txBody>
      </p:sp>
    </p:spTree>
    <p:extLst>
      <p:ext uri="{BB962C8B-B14F-4D97-AF65-F5344CB8AC3E}">
        <p14:creationId xmlns:p14="http://schemas.microsoft.com/office/powerpoint/2010/main" val="13685971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TW">
                <a:ea typeface="新細明體" pitchFamily="18" charset="-120"/>
              </a:rPr>
              <a:t>Running Programs</a:t>
            </a:r>
          </a:p>
        </p:txBody>
      </p:sp>
      <p:sp>
        <p:nvSpPr>
          <p:cNvPr id="19459" name="Rectangle 3"/>
          <p:cNvSpPr>
            <a:spLocks noGrp="1" noChangeArrowheads="1"/>
          </p:cNvSpPr>
          <p:nvPr>
            <p:ph type="body" idx="1"/>
          </p:nvPr>
        </p:nvSpPr>
        <p:spPr/>
        <p:txBody>
          <a:bodyPr/>
          <a:lstStyle/>
          <a:p>
            <a:r>
              <a:rPr lang="en-US" altLang="zh-TW">
                <a:ea typeface="新細明體" pitchFamily="18" charset="-120"/>
              </a:rPr>
              <a:t>Many different applications supported</a:t>
            </a:r>
          </a:p>
          <a:p>
            <a:r>
              <a:rPr lang="en-US" altLang="zh-TW">
                <a:ea typeface="新細明體" pitchFamily="18" charset="-120"/>
              </a:rPr>
              <a:t>System call</a:t>
            </a:r>
          </a:p>
          <a:p>
            <a:pPr lvl="1"/>
            <a:r>
              <a:rPr lang="en-US" altLang="zh-TW">
                <a:ea typeface="新細明體" pitchFamily="18" charset="-120"/>
              </a:rPr>
              <a:t>Provides consistent access to OS features</a:t>
            </a:r>
          </a:p>
          <a:p>
            <a:r>
              <a:rPr lang="en-US" altLang="zh-TW">
                <a:ea typeface="新細明體" pitchFamily="18" charset="-120"/>
              </a:rPr>
              <a:t>Share information between programs</a:t>
            </a:r>
          </a:p>
          <a:p>
            <a:pPr lvl="1"/>
            <a:r>
              <a:rPr lang="en-US" altLang="zh-TW">
                <a:ea typeface="新細明體" pitchFamily="18" charset="-120"/>
              </a:rPr>
              <a:t>Copy and paste</a:t>
            </a:r>
          </a:p>
          <a:p>
            <a:pPr lvl="1"/>
            <a:r>
              <a:rPr lang="en-US" altLang="zh-TW">
                <a:ea typeface="新細明體" pitchFamily="18" charset="-120"/>
              </a:rPr>
              <a:t>Object Linking and Embedding</a:t>
            </a:r>
          </a:p>
          <a:p>
            <a:endParaRPr lang="zh-TW" altLang="en-US">
              <a:ea typeface="新細明體" pitchFamily="18" charset="-120"/>
            </a:endParaRPr>
          </a:p>
        </p:txBody>
      </p:sp>
      <p:sp>
        <p:nvSpPr>
          <p:cNvPr id="2" name="Date Placeholder 1">
            <a:extLst>
              <a:ext uri="{FF2B5EF4-FFF2-40B4-BE49-F238E27FC236}">
                <a16:creationId xmlns:a16="http://schemas.microsoft.com/office/drawing/2014/main" id="{3180DEA1-7B35-4F2C-A3F2-6324C5EB3CEA}"/>
              </a:ext>
            </a:extLst>
          </p:cNvPr>
          <p:cNvSpPr>
            <a:spLocks noGrp="1"/>
          </p:cNvSpPr>
          <p:nvPr>
            <p:ph type="dt" sz="half" idx="10"/>
          </p:nvPr>
        </p:nvSpPr>
        <p:spPr/>
        <p:txBody>
          <a:bodyPr/>
          <a:lstStyle/>
          <a:p>
            <a:fld id="{CBE4AD7A-64C0-4DB1-BCBC-94B0F2B9D5A9}" type="datetime1">
              <a:rPr lang="en-US" smtClean="0"/>
              <a:t>9/25/2020</a:t>
            </a:fld>
            <a:endParaRPr lang="en-US"/>
          </a:p>
        </p:txBody>
      </p:sp>
      <p:sp>
        <p:nvSpPr>
          <p:cNvPr id="3" name="Slide Number Placeholder 2">
            <a:extLst>
              <a:ext uri="{FF2B5EF4-FFF2-40B4-BE49-F238E27FC236}">
                <a16:creationId xmlns:a16="http://schemas.microsoft.com/office/drawing/2014/main" id="{6AED912E-2B66-4BD7-9E44-82BD794539B8}"/>
              </a:ext>
            </a:extLst>
          </p:cNvPr>
          <p:cNvSpPr>
            <a:spLocks noGrp="1"/>
          </p:cNvSpPr>
          <p:nvPr>
            <p:ph type="sldNum" sz="quarter" idx="12"/>
          </p:nvPr>
        </p:nvSpPr>
        <p:spPr/>
        <p:txBody>
          <a:bodyPr/>
          <a:lstStyle/>
          <a:p>
            <a:fld id="{CB861D75-CD8C-4850-BCF9-CFB07D64EADE}" type="slidenum">
              <a:rPr lang="en-US" smtClean="0"/>
              <a:pPr/>
              <a:t>116</a:t>
            </a:fld>
            <a:endParaRPr lang="en-US"/>
          </a:p>
        </p:txBody>
      </p:sp>
    </p:spTree>
    <p:extLst>
      <p:ext uri="{BB962C8B-B14F-4D97-AF65-F5344CB8AC3E}">
        <p14:creationId xmlns:p14="http://schemas.microsoft.com/office/powerpoint/2010/main" val="1130759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TW">
                <a:ea typeface="新細明體" pitchFamily="18" charset="-120"/>
              </a:rPr>
              <a:t>Managing Hardware</a:t>
            </a:r>
          </a:p>
        </p:txBody>
      </p:sp>
      <p:sp>
        <p:nvSpPr>
          <p:cNvPr id="21507" name="Rectangle 3"/>
          <p:cNvSpPr>
            <a:spLocks noGrp="1" noChangeArrowheads="1"/>
          </p:cNvSpPr>
          <p:nvPr>
            <p:ph type="body" idx="1"/>
          </p:nvPr>
        </p:nvSpPr>
        <p:spPr/>
        <p:txBody>
          <a:bodyPr/>
          <a:lstStyle/>
          <a:p>
            <a:r>
              <a:rPr lang="en-US" altLang="zh-TW">
                <a:ea typeface="新細明體" pitchFamily="18" charset="-120"/>
              </a:rPr>
              <a:t>Programs need to access hardware</a:t>
            </a:r>
          </a:p>
          <a:p>
            <a:r>
              <a:rPr lang="en-US" altLang="zh-TW">
                <a:ea typeface="新細明體" pitchFamily="18" charset="-120"/>
              </a:rPr>
              <a:t>Interrupts</a:t>
            </a:r>
          </a:p>
          <a:p>
            <a:pPr lvl="1"/>
            <a:r>
              <a:rPr lang="en-US" altLang="zh-TW">
                <a:ea typeface="新細明體" pitchFamily="18" charset="-120"/>
              </a:rPr>
              <a:t>CPU is stopped</a:t>
            </a:r>
          </a:p>
          <a:p>
            <a:pPr lvl="1"/>
            <a:r>
              <a:rPr lang="en-US" altLang="zh-TW">
                <a:ea typeface="新細明體" pitchFamily="18" charset="-120"/>
              </a:rPr>
              <a:t>Hardware device is accessed</a:t>
            </a:r>
          </a:p>
          <a:p>
            <a:r>
              <a:rPr lang="en-US" altLang="zh-TW">
                <a:ea typeface="新細明體" pitchFamily="18" charset="-120"/>
              </a:rPr>
              <a:t>Device drivers control the hardware</a:t>
            </a:r>
          </a:p>
        </p:txBody>
      </p:sp>
      <p:sp>
        <p:nvSpPr>
          <p:cNvPr id="2" name="Date Placeholder 1">
            <a:extLst>
              <a:ext uri="{FF2B5EF4-FFF2-40B4-BE49-F238E27FC236}">
                <a16:creationId xmlns:a16="http://schemas.microsoft.com/office/drawing/2014/main" id="{511904D1-DD8E-4242-8A89-3D78E3AC28D8}"/>
              </a:ext>
            </a:extLst>
          </p:cNvPr>
          <p:cNvSpPr>
            <a:spLocks noGrp="1"/>
          </p:cNvSpPr>
          <p:nvPr>
            <p:ph type="dt" sz="half" idx="10"/>
          </p:nvPr>
        </p:nvSpPr>
        <p:spPr/>
        <p:txBody>
          <a:bodyPr/>
          <a:lstStyle/>
          <a:p>
            <a:fld id="{85364B90-342A-4BBC-BAC8-5BB0B2623120}" type="datetime1">
              <a:rPr lang="en-US" smtClean="0"/>
              <a:t>9/25/2020</a:t>
            </a:fld>
            <a:endParaRPr lang="en-US"/>
          </a:p>
        </p:txBody>
      </p:sp>
      <p:sp>
        <p:nvSpPr>
          <p:cNvPr id="3" name="Slide Number Placeholder 2">
            <a:extLst>
              <a:ext uri="{FF2B5EF4-FFF2-40B4-BE49-F238E27FC236}">
                <a16:creationId xmlns:a16="http://schemas.microsoft.com/office/drawing/2014/main" id="{F80B738C-13A7-4296-988B-BA3F227BD3C9}"/>
              </a:ext>
            </a:extLst>
          </p:cNvPr>
          <p:cNvSpPr>
            <a:spLocks noGrp="1"/>
          </p:cNvSpPr>
          <p:nvPr>
            <p:ph type="sldNum" sz="quarter" idx="12"/>
          </p:nvPr>
        </p:nvSpPr>
        <p:spPr/>
        <p:txBody>
          <a:bodyPr/>
          <a:lstStyle/>
          <a:p>
            <a:fld id="{CB861D75-CD8C-4850-BCF9-CFB07D64EADE}" type="slidenum">
              <a:rPr lang="en-US" smtClean="0"/>
              <a:pPr/>
              <a:t>117</a:t>
            </a:fld>
            <a:endParaRPr lang="en-US"/>
          </a:p>
        </p:txBody>
      </p:sp>
    </p:spTree>
    <p:extLst>
      <p:ext uri="{BB962C8B-B14F-4D97-AF65-F5344CB8AC3E}">
        <p14:creationId xmlns:p14="http://schemas.microsoft.com/office/powerpoint/2010/main" val="38636814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TW">
                <a:ea typeface="新細明體" pitchFamily="18" charset="-120"/>
              </a:rPr>
              <a:t>Organizing Files and Folders</a:t>
            </a:r>
          </a:p>
        </p:txBody>
      </p:sp>
      <p:sp>
        <p:nvSpPr>
          <p:cNvPr id="23555" name="Rectangle 3"/>
          <p:cNvSpPr>
            <a:spLocks noGrp="1" noChangeArrowheads="1"/>
          </p:cNvSpPr>
          <p:nvPr>
            <p:ph type="body" idx="1"/>
          </p:nvPr>
        </p:nvSpPr>
        <p:spPr/>
        <p:txBody>
          <a:bodyPr/>
          <a:lstStyle/>
          <a:p>
            <a:r>
              <a:rPr lang="en-US" altLang="zh-TW">
                <a:ea typeface="新細明體" pitchFamily="18" charset="-120"/>
              </a:rPr>
              <a:t>Organized storage</a:t>
            </a:r>
          </a:p>
          <a:p>
            <a:r>
              <a:rPr lang="en-US" altLang="zh-TW">
                <a:ea typeface="新細明體" pitchFamily="18" charset="-120"/>
              </a:rPr>
              <a:t>Long file names</a:t>
            </a:r>
          </a:p>
          <a:p>
            <a:r>
              <a:rPr lang="en-US" altLang="zh-TW">
                <a:ea typeface="新細明體" pitchFamily="18" charset="-120"/>
              </a:rPr>
              <a:t>Folders can be created and nested</a:t>
            </a:r>
          </a:p>
          <a:p>
            <a:r>
              <a:rPr lang="en-US" altLang="zh-TW">
                <a:ea typeface="新細明體" pitchFamily="18" charset="-120"/>
              </a:rPr>
              <a:t>All storage devices work consistently</a:t>
            </a:r>
          </a:p>
        </p:txBody>
      </p:sp>
      <p:sp>
        <p:nvSpPr>
          <p:cNvPr id="2" name="Date Placeholder 1">
            <a:extLst>
              <a:ext uri="{FF2B5EF4-FFF2-40B4-BE49-F238E27FC236}">
                <a16:creationId xmlns:a16="http://schemas.microsoft.com/office/drawing/2014/main" id="{AD62E3B5-6B67-416C-903F-EDE1868208D1}"/>
              </a:ext>
            </a:extLst>
          </p:cNvPr>
          <p:cNvSpPr>
            <a:spLocks noGrp="1"/>
          </p:cNvSpPr>
          <p:nvPr>
            <p:ph type="dt" sz="half" idx="10"/>
          </p:nvPr>
        </p:nvSpPr>
        <p:spPr/>
        <p:txBody>
          <a:bodyPr/>
          <a:lstStyle/>
          <a:p>
            <a:fld id="{0CA74531-888A-45D4-930D-E20AB8CAD1A3}" type="datetime1">
              <a:rPr lang="en-US" smtClean="0"/>
              <a:t>9/25/2020</a:t>
            </a:fld>
            <a:endParaRPr lang="en-US"/>
          </a:p>
        </p:txBody>
      </p:sp>
      <p:sp>
        <p:nvSpPr>
          <p:cNvPr id="3" name="Slide Number Placeholder 2">
            <a:extLst>
              <a:ext uri="{FF2B5EF4-FFF2-40B4-BE49-F238E27FC236}">
                <a16:creationId xmlns:a16="http://schemas.microsoft.com/office/drawing/2014/main" id="{DC8204EE-D8C7-4585-AEE2-C1991C8B81D8}"/>
              </a:ext>
            </a:extLst>
          </p:cNvPr>
          <p:cNvSpPr>
            <a:spLocks noGrp="1"/>
          </p:cNvSpPr>
          <p:nvPr>
            <p:ph type="sldNum" sz="quarter" idx="12"/>
          </p:nvPr>
        </p:nvSpPr>
        <p:spPr/>
        <p:txBody>
          <a:bodyPr/>
          <a:lstStyle/>
          <a:p>
            <a:fld id="{CB861D75-CD8C-4850-BCF9-CFB07D64EADE}" type="slidenum">
              <a:rPr lang="en-US" smtClean="0"/>
              <a:pPr/>
              <a:t>118</a:t>
            </a:fld>
            <a:endParaRPr lang="en-US"/>
          </a:p>
        </p:txBody>
      </p:sp>
    </p:spTree>
    <p:extLst>
      <p:ext uri="{BB962C8B-B14F-4D97-AF65-F5344CB8AC3E}">
        <p14:creationId xmlns:p14="http://schemas.microsoft.com/office/powerpoint/2010/main" val="33160870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4579" name="Rectangle 3"/>
          <p:cNvSpPr>
            <a:spLocks noGrp="1" noChangeArrowheads="1"/>
          </p:cNvSpPr>
          <p:nvPr>
            <p:ph type="body" idx="1"/>
          </p:nvPr>
        </p:nvSpPr>
        <p:spPr/>
        <p:txBody>
          <a:bodyPr/>
          <a:lstStyle/>
          <a:p>
            <a:r>
              <a:rPr lang="en-US" altLang="zh-TW">
                <a:ea typeface="新細明體" pitchFamily="18" charset="-120"/>
              </a:rPr>
              <a:t>Utilities</a:t>
            </a:r>
          </a:p>
          <a:p>
            <a:pPr lvl="1"/>
            <a:r>
              <a:rPr lang="en-US" altLang="zh-TW">
                <a:ea typeface="新細明體" pitchFamily="18" charset="-120"/>
              </a:rPr>
              <a:t>Provide services not included with OS</a:t>
            </a:r>
          </a:p>
          <a:p>
            <a:pPr lvl="1"/>
            <a:r>
              <a:rPr lang="en-US" altLang="zh-TW">
                <a:ea typeface="新細明體" pitchFamily="18" charset="-120"/>
              </a:rPr>
              <a:t>Goes beyond the four functions</a:t>
            </a:r>
          </a:p>
          <a:p>
            <a:pPr lvl="1"/>
            <a:r>
              <a:rPr lang="en-US" altLang="zh-TW">
                <a:ea typeface="新細明體" pitchFamily="18" charset="-120"/>
              </a:rPr>
              <a:t>Firewall, anti-virus and compression</a:t>
            </a:r>
          </a:p>
          <a:p>
            <a:pPr lvl="1"/>
            <a:r>
              <a:rPr lang="en-US" altLang="zh-TW">
                <a:ea typeface="新細明體" pitchFamily="18" charset="-120"/>
              </a:rPr>
              <a:t>Prices vary</a:t>
            </a:r>
          </a:p>
        </p:txBody>
      </p:sp>
      <p:sp>
        <p:nvSpPr>
          <p:cNvPr id="2" name="Date Placeholder 1">
            <a:extLst>
              <a:ext uri="{FF2B5EF4-FFF2-40B4-BE49-F238E27FC236}">
                <a16:creationId xmlns:a16="http://schemas.microsoft.com/office/drawing/2014/main" id="{8605405D-A672-4E79-94A2-C9BBC52E0E83}"/>
              </a:ext>
            </a:extLst>
          </p:cNvPr>
          <p:cNvSpPr>
            <a:spLocks noGrp="1"/>
          </p:cNvSpPr>
          <p:nvPr>
            <p:ph type="dt" sz="half" idx="10"/>
          </p:nvPr>
        </p:nvSpPr>
        <p:spPr/>
        <p:txBody>
          <a:bodyPr/>
          <a:lstStyle/>
          <a:p>
            <a:fld id="{954A1738-11B2-42E7-B6FE-A336BD9EA5BE}" type="datetime1">
              <a:rPr lang="en-US" smtClean="0"/>
              <a:t>9/25/2020</a:t>
            </a:fld>
            <a:endParaRPr lang="en-US"/>
          </a:p>
        </p:txBody>
      </p:sp>
      <p:sp>
        <p:nvSpPr>
          <p:cNvPr id="3" name="Slide Number Placeholder 2">
            <a:extLst>
              <a:ext uri="{FF2B5EF4-FFF2-40B4-BE49-F238E27FC236}">
                <a16:creationId xmlns:a16="http://schemas.microsoft.com/office/drawing/2014/main" id="{8663CEB3-C08C-4B81-8564-CD4BFC21E2D2}"/>
              </a:ext>
            </a:extLst>
          </p:cNvPr>
          <p:cNvSpPr>
            <a:spLocks noGrp="1"/>
          </p:cNvSpPr>
          <p:nvPr>
            <p:ph type="sldNum" sz="quarter" idx="12"/>
          </p:nvPr>
        </p:nvSpPr>
        <p:spPr/>
        <p:txBody>
          <a:bodyPr/>
          <a:lstStyle/>
          <a:p>
            <a:fld id="{CB861D75-CD8C-4850-BCF9-CFB07D64EADE}" type="slidenum">
              <a:rPr lang="en-US" smtClean="0"/>
              <a:pPr/>
              <a:t>119</a:t>
            </a:fld>
            <a:endParaRPr lang="en-US"/>
          </a:p>
        </p:txBody>
      </p:sp>
    </p:spTree>
    <p:extLst>
      <p:ext uri="{BB962C8B-B14F-4D97-AF65-F5344CB8AC3E}">
        <p14:creationId xmlns:p14="http://schemas.microsoft.com/office/powerpoint/2010/main" val="125331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B4D47FAE-E872-4628-9D8E-17A527371291}" type="slidenum">
              <a:rPr lang="en-US" altLang="zh-TW"/>
              <a:pPr/>
              <a:t>12</a:t>
            </a:fld>
            <a:endParaRPr lang="en-US" altLang="zh-TW"/>
          </a:p>
        </p:txBody>
      </p:sp>
      <p:sp>
        <p:nvSpPr>
          <p:cNvPr id="59394"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9395" name="Rectangle 3"/>
          <p:cNvSpPr>
            <a:spLocks noGrp="1" noChangeArrowheads="1"/>
          </p:cNvSpPr>
          <p:nvPr>
            <p:ph type="body" idx="1"/>
          </p:nvPr>
        </p:nvSpPr>
        <p:spPr/>
        <p:txBody>
          <a:bodyPr/>
          <a:lstStyle/>
          <a:p>
            <a:r>
              <a:rPr lang="en-US" altLang="zh-TW">
                <a:ea typeface="新細明體" pitchFamily="18" charset="-120"/>
              </a:rPr>
              <a:t>Notebook computers</a:t>
            </a:r>
          </a:p>
          <a:p>
            <a:pPr lvl="1"/>
            <a:r>
              <a:rPr lang="en-US" altLang="zh-TW">
                <a:ea typeface="新細明體" pitchFamily="18" charset="-120"/>
              </a:rPr>
              <a:t>About 8 ½ by 11 inches</a:t>
            </a:r>
          </a:p>
          <a:p>
            <a:pPr lvl="1"/>
            <a:r>
              <a:rPr lang="en-US" altLang="zh-TW">
                <a:ea typeface="新細明體" pitchFamily="18" charset="-120"/>
              </a:rPr>
              <a:t>Typically as powerful as a desktop</a:t>
            </a:r>
          </a:p>
          <a:p>
            <a:pPr lvl="1"/>
            <a:r>
              <a:rPr lang="en-US" altLang="zh-TW">
                <a:ea typeface="新細明體" pitchFamily="18" charset="-120"/>
              </a:rPr>
              <a:t>Can include a docking station</a:t>
            </a:r>
            <a:endParaRPr lang="zh-TW" altLang="en-US">
              <a:ea typeface="新細明體" pitchFamily="18" charset="-120"/>
            </a:endParaRPr>
          </a:p>
        </p:txBody>
      </p:sp>
      <p:pic>
        <p:nvPicPr>
          <p:cNvPr id="59396" name="Picture 4"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766581"/>
            <a:ext cx="5105400" cy="277233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2502143-BB0E-4EF4-BC18-5DA9E9285A47}"/>
              </a:ext>
            </a:extLst>
          </p:cNvPr>
          <p:cNvSpPr>
            <a:spLocks noGrp="1"/>
          </p:cNvSpPr>
          <p:nvPr>
            <p:ph type="dt" sz="half" idx="10"/>
          </p:nvPr>
        </p:nvSpPr>
        <p:spPr/>
        <p:txBody>
          <a:bodyPr/>
          <a:lstStyle/>
          <a:p>
            <a:fld id="{EA2EF04E-0F84-42A6-B15E-0C9BFD762455}" type="datetime1">
              <a:rPr lang="en-US" smtClean="0"/>
              <a:t>9/25/2020</a:t>
            </a:fld>
            <a:endParaRPr lang="en-US"/>
          </a:p>
        </p:txBody>
      </p:sp>
    </p:spTree>
    <p:extLst>
      <p:ext uri="{BB962C8B-B14F-4D97-AF65-F5344CB8AC3E}">
        <p14:creationId xmlns:p14="http://schemas.microsoft.com/office/powerpoint/2010/main" val="855931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5603" name="Rectangle 3"/>
          <p:cNvSpPr>
            <a:spLocks noGrp="1" noChangeArrowheads="1"/>
          </p:cNvSpPr>
          <p:nvPr>
            <p:ph type="body" idx="1"/>
          </p:nvPr>
        </p:nvSpPr>
        <p:spPr/>
        <p:txBody>
          <a:bodyPr/>
          <a:lstStyle/>
          <a:p>
            <a:r>
              <a:rPr lang="en-US" altLang="zh-TW" dirty="0">
                <a:ea typeface="新細明體" pitchFamily="18" charset="-120"/>
              </a:rPr>
              <a:t>Backup software</a:t>
            </a:r>
          </a:p>
          <a:p>
            <a:pPr lvl="1"/>
            <a:r>
              <a:rPr lang="en-US" altLang="zh-TW" dirty="0">
                <a:ea typeface="新細明體" pitchFamily="18" charset="-120"/>
              </a:rPr>
              <a:t>Archives files onto removable media</a:t>
            </a:r>
          </a:p>
          <a:p>
            <a:pPr lvl="1"/>
            <a:r>
              <a:rPr lang="en-US" altLang="zh-TW" dirty="0">
                <a:ea typeface="新細明體" pitchFamily="18" charset="-120"/>
              </a:rPr>
              <a:t>Most OS include a backup package</a:t>
            </a:r>
          </a:p>
          <a:p>
            <a:pPr lvl="1"/>
            <a:r>
              <a:rPr lang="en-US" altLang="zh-TW" dirty="0">
                <a:ea typeface="新細明體" pitchFamily="18" charset="-120"/>
              </a:rPr>
              <a:t>Many third party packages exist</a:t>
            </a:r>
          </a:p>
        </p:txBody>
      </p:sp>
      <p:sp>
        <p:nvSpPr>
          <p:cNvPr id="2" name="Date Placeholder 1">
            <a:extLst>
              <a:ext uri="{FF2B5EF4-FFF2-40B4-BE49-F238E27FC236}">
                <a16:creationId xmlns:a16="http://schemas.microsoft.com/office/drawing/2014/main" id="{095D8749-7B83-4979-ABB5-B2978CAD3818}"/>
              </a:ext>
            </a:extLst>
          </p:cNvPr>
          <p:cNvSpPr>
            <a:spLocks noGrp="1"/>
          </p:cNvSpPr>
          <p:nvPr>
            <p:ph type="dt" sz="half" idx="10"/>
          </p:nvPr>
        </p:nvSpPr>
        <p:spPr/>
        <p:txBody>
          <a:bodyPr/>
          <a:lstStyle/>
          <a:p>
            <a:fld id="{0FE8E5E5-5927-4151-8FC7-7351485037C2}" type="datetime1">
              <a:rPr lang="en-US" smtClean="0"/>
              <a:t>9/25/2020</a:t>
            </a:fld>
            <a:endParaRPr lang="en-US"/>
          </a:p>
        </p:txBody>
      </p:sp>
      <p:sp>
        <p:nvSpPr>
          <p:cNvPr id="3" name="Slide Number Placeholder 2">
            <a:extLst>
              <a:ext uri="{FF2B5EF4-FFF2-40B4-BE49-F238E27FC236}">
                <a16:creationId xmlns:a16="http://schemas.microsoft.com/office/drawing/2014/main" id="{D7B32A65-C391-4CD9-BB97-0E9482A46E92}"/>
              </a:ext>
            </a:extLst>
          </p:cNvPr>
          <p:cNvSpPr>
            <a:spLocks noGrp="1"/>
          </p:cNvSpPr>
          <p:nvPr>
            <p:ph type="sldNum" sz="quarter" idx="12"/>
          </p:nvPr>
        </p:nvSpPr>
        <p:spPr/>
        <p:txBody>
          <a:bodyPr/>
          <a:lstStyle/>
          <a:p>
            <a:fld id="{CB861D75-CD8C-4850-BCF9-CFB07D64EADE}" type="slidenum">
              <a:rPr lang="en-US" smtClean="0"/>
              <a:pPr/>
              <a:t>120</a:t>
            </a:fld>
            <a:endParaRPr lang="en-US"/>
          </a:p>
        </p:txBody>
      </p:sp>
    </p:spTree>
    <p:extLst>
      <p:ext uri="{BB962C8B-B14F-4D97-AF65-F5344CB8AC3E}">
        <p14:creationId xmlns:p14="http://schemas.microsoft.com/office/powerpoint/2010/main" val="3316752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7651" name="Rectangle 3"/>
          <p:cNvSpPr>
            <a:spLocks noGrp="1" noChangeArrowheads="1"/>
          </p:cNvSpPr>
          <p:nvPr>
            <p:ph type="body" idx="1"/>
          </p:nvPr>
        </p:nvSpPr>
        <p:spPr/>
        <p:txBody>
          <a:bodyPr/>
          <a:lstStyle/>
          <a:p>
            <a:r>
              <a:rPr lang="en-US" altLang="zh-TW">
                <a:ea typeface="新細明體" pitchFamily="18" charset="-120"/>
              </a:rPr>
              <a:t>Anti-virus software</a:t>
            </a:r>
          </a:p>
          <a:p>
            <a:pPr lvl="1"/>
            <a:r>
              <a:rPr lang="en-US" altLang="zh-TW">
                <a:ea typeface="新細明體" pitchFamily="18" charset="-120"/>
              </a:rPr>
              <a:t>Crucial utility</a:t>
            </a:r>
          </a:p>
          <a:p>
            <a:pPr lvl="1"/>
            <a:r>
              <a:rPr lang="en-US" altLang="zh-TW">
                <a:ea typeface="新細明體" pitchFamily="18" charset="-120"/>
              </a:rPr>
              <a:t>Finds, blocks and removes viruses</a:t>
            </a:r>
          </a:p>
          <a:p>
            <a:pPr lvl="1"/>
            <a:r>
              <a:rPr lang="en-US" altLang="zh-TW">
                <a:ea typeface="新細明體" pitchFamily="18" charset="-120"/>
              </a:rPr>
              <a:t>Must be updated regularly</a:t>
            </a:r>
          </a:p>
          <a:p>
            <a:pPr lvl="1"/>
            <a:r>
              <a:rPr lang="en-US" altLang="zh-TW">
                <a:ea typeface="新細明體" pitchFamily="18" charset="-120"/>
              </a:rPr>
              <a:t>McAfee and Norton Anti-Virus</a:t>
            </a:r>
          </a:p>
        </p:txBody>
      </p:sp>
      <p:sp>
        <p:nvSpPr>
          <p:cNvPr id="2" name="Date Placeholder 1">
            <a:extLst>
              <a:ext uri="{FF2B5EF4-FFF2-40B4-BE49-F238E27FC236}">
                <a16:creationId xmlns:a16="http://schemas.microsoft.com/office/drawing/2014/main" id="{47680FC2-FE4D-4509-BAAE-FCC7C7BF5436}"/>
              </a:ext>
            </a:extLst>
          </p:cNvPr>
          <p:cNvSpPr>
            <a:spLocks noGrp="1"/>
          </p:cNvSpPr>
          <p:nvPr>
            <p:ph type="dt" sz="half" idx="10"/>
          </p:nvPr>
        </p:nvSpPr>
        <p:spPr/>
        <p:txBody>
          <a:bodyPr/>
          <a:lstStyle/>
          <a:p>
            <a:fld id="{9FFE4C5E-F7C3-45E3-8175-8B2F50B91F01}" type="datetime1">
              <a:rPr lang="en-US" smtClean="0"/>
              <a:t>9/25/2020</a:t>
            </a:fld>
            <a:endParaRPr lang="en-US"/>
          </a:p>
        </p:txBody>
      </p:sp>
      <p:sp>
        <p:nvSpPr>
          <p:cNvPr id="3" name="Slide Number Placeholder 2">
            <a:extLst>
              <a:ext uri="{FF2B5EF4-FFF2-40B4-BE49-F238E27FC236}">
                <a16:creationId xmlns:a16="http://schemas.microsoft.com/office/drawing/2014/main" id="{0FA414F8-2B09-47FD-9B5C-BC038602FFE3}"/>
              </a:ext>
            </a:extLst>
          </p:cNvPr>
          <p:cNvSpPr>
            <a:spLocks noGrp="1"/>
          </p:cNvSpPr>
          <p:nvPr>
            <p:ph type="sldNum" sz="quarter" idx="12"/>
          </p:nvPr>
        </p:nvSpPr>
        <p:spPr/>
        <p:txBody>
          <a:bodyPr/>
          <a:lstStyle/>
          <a:p>
            <a:fld id="{CB861D75-CD8C-4850-BCF9-CFB07D64EADE}" type="slidenum">
              <a:rPr lang="en-US" smtClean="0"/>
              <a:pPr/>
              <a:t>121</a:t>
            </a:fld>
            <a:endParaRPr lang="en-US"/>
          </a:p>
        </p:txBody>
      </p:sp>
    </p:spTree>
    <p:extLst>
      <p:ext uri="{BB962C8B-B14F-4D97-AF65-F5344CB8AC3E}">
        <p14:creationId xmlns:p14="http://schemas.microsoft.com/office/powerpoint/2010/main" val="2098989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28675" name="Rectangle 3"/>
          <p:cNvSpPr>
            <a:spLocks noGrp="1" noChangeArrowheads="1"/>
          </p:cNvSpPr>
          <p:nvPr>
            <p:ph type="body" idx="1"/>
          </p:nvPr>
        </p:nvSpPr>
        <p:spPr/>
        <p:txBody>
          <a:bodyPr/>
          <a:lstStyle/>
          <a:p>
            <a:r>
              <a:rPr lang="en-US" altLang="zh-TW">
                <a:ea typeface="新細明體" pitchFamily="18" charset="-120"/>
              </a:rPr>
              <a:t>Firewall</a:t>
            </a:r>
          </a:p>
          <a:p>
            <a:pPr lvl="1"/>
            <a:r>
              <a:rPr lang="en-US" altLang="zh-TW">
                <a:ea typeface="新細明體" pitchFamily="18" charset="-120"/>
              </a:rPr>
              <a:t>Crucial utility</a:t>
            </a:r>
          </a:p>
          <a:p>
            <a:pPr lvl="1"/>
            <a:r>
              <a:rPr lang="en-US" altLang="zh-TW">
                <a:ea typeface="新細明體" pitchFamily="18" charset="-120"/>
              </a:rPr>
              <a:t>Protects your computer from intruders</a:t>
            </a:r>
          </a:p>
          <a:p>
            <a:pPr lvl="1"/>
            <a:r>
              <a:rPr lang="en-US" altLang="zh-TW">
                <a:ea typeface="新細明體" pitchFamily="18" charset="-120"/>
              </a:rPr>
              <a:t>Makes computer invisible to hackers</a:t>
            </a:r>
          </a:p>
          <a:p>
            <a:pPr lvl="1"/>
            <a:r>
              <a:rPr lang="en-US" altLang="zh-TW">
                <a:ea typeface="新細明體" pitchFamily="18" charset="-120"/>
              </a:rPr>
              <a:t>Zone Labs is a home firewall</a:t>
            </a:r>
          </a:p>
          <a:p>
            <a:pPr lvl="1"/>
            <a:r>
              <a:rPr lang="en-US" altLang="zh-TW">
                <a:ea typeface="新細明體" pitchFamily="18" charset="-120"/>
              </a:rPr>
              <a:t>Cisco sells hardware firewalls</a:t>
            </a:r>
          </a:p>
        </p:txBody>
      </p:sp>
      <p:sp>
        <p:nvSpPr>
          <p:cNvPr id="2" name="Date Placeholder 1">
            <a:extLst>
              <a:ext uri="{FF2B5EF4-FFF2-40B4-BE49-F238E27FC236}">
                <a16:creationId xmlns:a16="http://schemas.microsoft.com/office/drawing/2014/main" id="{8F98347F-8682-4A1B-9996-E134FFBDBE2F}"/>
              </a:ext>
            </a:extLst>
          </p:cNvPr>
          <p:cNvSpPr>
            <a:spLocks noGrp="1"/>
          </p:cNvSpPr>
          <p:nvPr>
            <p:ph type="dt" sz="half" idx="10"/>
          </p:nvPr>
        </p:nvSpPr>
        <p:spPr/>
        <p:txBody>
          <a:bodyPr/>
          <a:lstStyle/>
          <a:p>
            <a:fld id="{0072AAFF-0F1C-48E3-B1E0-35AE012C50FD}" type="datetime1">
              <a:rPr lang="en-US" smtClean="0"/>
              <a:t>9/25/2020</a:t>
            </a:fld>
            <a:endParaRPr lang="en-US"/>
          </a:p>
        </p:txBody>
      </p:sp>
      <p:sp>
        <p:nvSpPr>
          <p:cNvPr id="3" name="Slide Number Placeholder 2">
            <a:extLst>
              <a:ext uri="{FF2B5EF4-FFF2-40B4-BE49-F238E27FC236}">
                <a16:creationId xmlns:a16="http://schemas.microsoft.com/office/drawing/2014/main" id="{9BBDEF85-96FC-4C3B-B248-D2E2DCF15E0C}"/>
              </a:ext>
            </a:extLst>
          </p:cNvPr>
          <p:cNvSpPr>
            <a:spLocks noGrp="1"/>
          </p:cNvSpPr>
          <p:nvPr>
            <p:ph type="sldNum" sz="quarter" idx="12"/>
          </p:nvPr>
        </p:nvSpPr>
        <p:spPr/>
        <p:txBody>
          <a:bodyPr/>
          <a:lstStyle/>
          <a:p>
            <a:fld id="{CB861D75-CD8C-4850-BCF9-CFB07D64EADE}" type="slidenum">
              <a:rPr lang="en-US" smtClean="0"/>
              <a:pPr/>
              <a:t>122</a:t>
            </a:fld>
            <a:endParaRPr lang="en-US"/>
          </a:p>
        </p:txBody>
      </p:sp>
    </p:spTree>
    <p:extLst>
      <p:ext uri="{BB962C8B-B14F-4D97-AF65-F5344CB8AC3E}">
        <p14:creationId xmlns:p14="http://schemas.microsoft.com/office/powerpoint/2010/main" val="726738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30723" name="Rectangle 3"/>
          <p:cNvSpPr>
            <a:spLocks noGrp="1" noChangeArrowheads="1"/>
          </p:cNvSpPr>
          <p:nvPr>
            <p:ph type="body" idx="1"/>
          </p:nvPr>
        </p:nvSpPr>
        <p:spPr/>
        <p:txBody>
          <a:bodyPr/>
          <a:lstStyle/>
          <a:p>
            <a:r>
              <a:rPr lang="en-US" altLang="zh-TW">
                <a:ea typeface="新細明體" pitchFamily="18" charset="-120"/>
              </a:rPr>
              <a:t>Intrusion detection</a:t>
            </a:r>
          </a:p>
          <a:p>
            <a:pPr lvl="1"/>
            <a:r>
              <a:rPr lang="en-US" altLang="zh-TW">
                <a:ea typeface="新細明體" pitchFamily="18" charset="-120"/>
              </a:rPr>
              <a:t>Often part of a firewall package</a:t>
            </a:r>
          </a:p>
          <a:p>
            <a:pPr lvl="1"/>
            <a:r>
              <a:rPr lang="en-US" altLang="zh-TW">
                <a:ea typeface="新細明體" pitchFamily="18" charset="-120"/>
              </a:rPr>
              <a:t>Announces attempts to breach security</a:t>
            </a:r>
          </a:p>
          <a:p>
            <a:pPr lvl="1"/>
            <a:r>
              <a:rPr lang="en-US" altLang="zh-TW">
                <a:ea typeface="新細明體" pitchFamily="18" charset="-120"/>
              </a:rPr>
              <a:t>Snort is a Linux based package</a:t>
            </a:r>
          </a:p>
        </p:txBody>
      </p:sp>
      <p:sp>
        <p:nvSpPr>
          <p:cNvPr id="2" name="Date Placeholder 1">
            <a:extLst>
              <a:ext uri="{FF2B5EF4-FFF2-40B4-BE49-F238E27FC236}">
                <a16:creationId xmlns:a16="http://schemas.microsoft.com/office/drawing/2014/main" id="{06CF35CE-365E-479F-ABF7-412AA461A3B6}"/>
              </a:ext>
            </a:extLst>
          </p:cNvPr>
          <p:cNvSpPr>
            <a:spLocks noGrp="1"/>
          </p:cNvSpPr>
          <p:nvPr>
            <p:ph type="dt" sz="half" idx="10"/>
          </p:nvPr>
        </p:nvSpPr>
        <p:spPr/>
        <p:txBody>
          <a:bodyPr/>
          <a:lstStyle/>
          <a:p>
            <a:fld id="{EB428B71-1BFD-4C46-B4FA-2CFF0721E033}" type="datetime1">
              <a:rPr lang="en-US" smtClean="0"/>
              <a:t>9/25/2020</a:t>
            </a:fld>
            <a:endParaRPr lang="en-US"/>
          </a:p>
        </p:txBody>
      </p:sp>
      <p:sp>
        <p:nvSpPr>
          <p:cNvPr id="3" name="Slide Number Placeholder 2">
            <a:extLst>
              <a:ext uri="{FF2B5EF4-FFF2-40B4-BE49-F238E27FC236}">
                <a16:creationId xmlns:a16="http://schemas.microsoft.com/office/drawing/2014/main" id="{E1148F58-A286-4780-A669-B5C07CE5640F}"/>
              </a:ext>
            </a:extLst>
          </p:cNvPr>
          <p:cNvSpPr>
            <a:spLocks noGrp="1"/>
          </p:cNvSpPr>
          <p:nvPr>
            <p:ph type="sldNum" sz="quarter" idx="12"/>
          </p:nvPr>
        </p:nvSpPr>
        <p:spPr/>
        <p:txBody>
          <a:bodyPr/>
          <a:lstStyle/>
          <a:p>
            <a:fld id="{CB861D75-CD8C-4850-BCF9-CFB07D64EADE}" type="slidenum">
              <a:rPr lang="en-US" smtClean="0"/>
              <a:pPr/>
              <a:t>123</a:t>
            </a:fld>
            <a:endParaRPr lang="en-US"/>
          </a:p>
        </p:txBody>
      </p:sp>
    </p:spTree>
    <p:extLst>
      <p:ext uri="{BB962C8B-B14F-4D97-AF65-F5344CB8AC3E}">
        <p14:creationId xmlns:p14="http://schemas.microsoft.com/office/powerpoint/2010/main" val="19699724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TW">
                <a:ea typeface="新細明體" pitchFamily="18" charset="-120"/>
              </a:rPr>
              <a:t>Enhancing an OS</a:t>
            </a:r>
          </a:p>
        </p:txBody>
      </p:sp>
      <p:sp>
        <p:nvSpPr>
          <p:cNvPr id="31747" name="Rectangle 3"/>
          <p:cNvSpPr>
            <a:spLocks noGrp="1" noChangeArrowheads="1"/>
          </p:cNvSpPr>
          <p:nvPr>
            <p:ph type="body" idx="1"/>
          </p:nvPr>
        </p:nvSpPr>
        <p:spPr/>
        <p:txBody>
          <a:bodyPr/>
          <a:lstStyle/>
          <a:p>
            <a:r>
              <a:rPr lang="en-US" altLang="zh-TW">
                <a:ea typeface="新細明體" pitchFamily="18" charset="-120"/>
              </a:rPr>
              <a:t>Screen savers</a:t>
            </a:r>
          </a:p>
          <a:p>
            <a:pPr lvl="1"/>
            <a:r>
              <a:rPr lang="en-US" altLang="zh-TW">
                <a:ea typeface="新細明體" pitchFamily="18" charset="-120"/>
              </a:rPr>
              <a:t>Crucial utility for command line systems</a:t>
            </a:r>
          </a:p>
          <a:p>
            <a:pPr lvl="2"/>
            <a:r>
              <a:rPr lang="en-US" altLang="zh-TW">
                <a:ea typeface="新細明體" pitchFamily="18" charset="-120"/>
              </a:rPr>
              <a:t>Prevents burn in</a:t>
            </a:r>
          </a:p>
          <a:p>
            <a:pPr lvl="1"/>
            <a:r>
              <a:rPr lang="en-US" altLang="zh-TW">
                <a:ea typeface="新細明體" pitchFamily="18" charset="-120"/>
              </a:rPr>
              <a:t>Merely fun for GUI systems</a:t>
            </a:r>
          </a:p>
          <a:p>
            <a:pPr lvl="1"/>
            <a:r>
              <a:rPr lang="en-US" altLang="zh-TW">
                <a:ea typeface="新細明體" pitchFamily="18" charset="-120"/>
              </a:rPr>
              <a:t>Screen saver decorates idle screens</a:t>
            </a:r>
          </a:p>
        </p:txBody>
      </p:sp>
      <p:pic>
        <p:nvPicPr>
          <p:cNvPr id="31749" name="Picture 5" descr="screensa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189412"/>
            <a:ext cx="2971800" cy="26685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852AA9B-CACA-4E6A-A6F4-4730D88080DF}"/>
              </a:ext>
            </a:extLst>
          </p:cNvPr>
          <p:cNvSpPr>
            <a:spLocks noGrp="1"/>
          </p:cNvSpPr>
          <p:nvPr>
            <p:ph type="dt" sz="half" idx="10"/>
          </p:nvPr>
        </p:nvSpPr>
        <p:spPr/>
        <p:txBody>
          <a:bodyPr/>
          <a:lstStyle/>
          <a:p>
            <a:fld id="{4D129853-046D-4850-A28C-7F6C2F117AD4}" type="datetime1">
              <a:rPr lang="en-US" smtClean="0"/>
              <a:t>9/25/2020</a:t>
            </a:fld>
            <a:endParaRPr lang="en-US"/>
          </a:p>
        </p:txBody>
      </p:sp>
      <p:sp>
        <p:nvSpPr>
          <p:cNvPr id="3" name="Slide Number Placeholder 2">
            <a:extLst>
              <a:ext uri="{FF2B5EF4-FFF2-40B4-BE49-F238E27FC236}">
                <a16:creationId xmlns:a16="http://schemas.microsoft.com/office/drawing/2014/main" id="{EFBB5713-CA64-488E-B300-CA1BC1C26148}"/>
              </a:ext>
            </a:extLst>
          </p:cNvPr>
          <p:cNvSpPr>
            <a:spLocks noGrp="1"/>
          </p:cNvSpPr>
          <p:nvPr>
            <p:ph type="sldNum" sz="quarter" idx="12"/>
          </p:nvPr>
        </p:nvSpPr>
        <p:spPr/>
        <p:txBody>
          <a:bodyPr/>
          <a:lstStyle/>
          <a:p>
            <a:fld id="{CB861D75-CD8C-4850-BCF9-CFB07D64EADE}" type="slidenum">
              <a:rPr lang="en-US" smtClean="0"/>
              <a:pPr/>
              <a:t>124</a:t>
            </a:fld>
            <a:endParaRPr lang="en-US"/>
          </a:p>
        </p:txBody>
      </p:sp>
    </p:spTree>
    <p:extLst>
      <p:ext uri="{BB962C8B-B14F-4D97-AF65-F5344CB8AC3E}">
        <p14:creationId xmlns:p14="http://schemas.microsoft.com/office/powerpoint/2010/main" val="2885346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a:t>Survey of PC and Network Operating Systems</a:t>
            </a:r>
          </a:p>
        </p:txBody>
      </p:sp>
    </p:spTree>
    <p:extLst>
      <p:ext uri="{BB962C8B-B14F-4D97-AF65-F5344CB8AC3E}">
        <p14:creationId xmlns:p14="http://schemas.microsoft.com/office/powerpoint/2010/main" val="25438592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6E2BA401-1F65-462F-90C9-CCBC7F49A7CF}" type="slidenum">
              <a:rPr lang="en-US" altLang="en-US"/>
              <a:pPr/>
              <a:t>126</a:t>
            </a:fld>
            <a:endParaRPr lang="en-US" altLang="en-US"/>
          </a:p>
        </p:txBody>
      </p:sp>
      <p:sp>
        <p:nvSpPr>
          <p:cNvPr id="4098" name="Rectangle 2"/>
          <p:cNvSpPr>
            <a:spLocks noGrp="1" noChangeArrowheads="1"/>
          </p:cNvSpPr>
          <p:nvPr>
            <p:ph type="title"/>
          </p:nvPr>
        </p:nvSpPr>
        <p:spPr/>
        <p:txBody>
          <a:bodyPr/>
          <a:lstStyle/>
          <a:p>
            <a:r>
              <a:rPr lang="en-US" altLang="en-US"/>
              <a:t>PC Operating Systems</a:t>
            </a:r>
          </a:p>
        </p:txBody>
      </p:sp>
      <p:sp>
        <p:nvSpPr>
          <p:cNvPr id="4099" name="Rectangle 3"/>
          <p:cNvSpPr>
            <a:spLocks noGrp="1" noChangeArrowheads="1"/>
          </p:cNvSpPr>
          <p:nvPr>
            <p:ph type="body" idx="1"/>
          </p:nvPr>
        </p:nvSpPr>
        <p:spPr/>
        <p:txBody>
          <a:bodyPr/>
          <a:lstStyle/>
          <a:p>
            <a:r>
              <a:rPr lang="en-US" altLang="en-US"/>
              <a:t>Microsoft Windows is the most popular</a:t>
            </a:r>
          </a:p>
          <a:p>
            <a:pPr lvl="1"/>
            <a:r>
              <a:rPr lang="en-US" altLang="en-US"/>
              <a:t>Installed more than other OS combined</a:t>
            </a:r>
          </a:p>
          <a:p>
            <a:pPr lvl="1"/>
            <a:r>
              <a:rPr lang="en-US" altLang="en-US"/>
              <a:t>Installed on about 95% of computers</a:t>
            </a:r>
          </a:p>
          <a:p>
            <a:pPr lvl="1"/>
            <a:r>
              <a:rPr lang="en-US" altLang="en-US"/>
              <a:t>Apple and Linux represent the other 5%</a:t>
            </a:r>
          </a:p>
        </p:txBody>
      </p:sp>
      <p:sp>
        <p:nvSpPr>
          <p:cNvPr id="2" name="Date Placeholder 1">
            <a:extLst>
              <a:ext uri="{FF2B5EF4-FFF2-40B4-BE49-F238E27FC236}">
                <a16:creationId xmlns:a16="http://schemas.microsoft.com/office/drawing/2014/main" id="{ECE80DF1-9289-4F0E-8B94-5198AAD266BB}"/>
              </a:ext>
            </a:extLst>
          </p:cNvPr>
          <p:cNvSpPr>
            <a:spLocks noGrp="1"/>
          </p:cNvSpPr>
          <p:nvPr>
            <p:ph type="dt" sz="half" idx="10"/>
          </p:nvPr>
        </p:nvSpPr>
        <p:spPr/>
        <p:txBody>
          <a:bodyPr/>
          <a:lstStyle/>
          <a:p>
            <a:fld id="{7B0AD135-FB54-44A7-B2BB-7F3664977F58}" type="datetime1">
              <a:rPr lang="en-US" smtClean="0"/>
              <a:t>9/25/2020</a:t>
            </a:fld>
            <a:endParaRPr lang="en-US"/>
          </a:p>
        </p:txBody>
      </p:sp>
    </p:spTree>
    <p:extLst>
      <p:ext uri="{BB962C8B-B14F-4D97-AF65-F5344CB8AC3E}">
        <p14:creationId xmlns:p14="http://schemas.microsoft.com/office/powerpoint/2010/main" val="28814932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D1592155-8AD0-4146-A3D2-A4630F188A04}" type="slidenum">
              <a:rPr lang="en-US" altLang="en-US"/>
              <a:pPr/>
              <a:t>127</a:t>
            </a:fld>
            <a:endParaRPr lang="en-US" altLang="en-US"/>
          </a:p>
        </p:txBody>
      </p:sp>
      <p:sp>
        <p:nvSpPr>
          <p:cNvPr id="8194" name="Rectangle 2"/>
          <p:cNvSpPr>
            <a:spLocks noGrp="1" noChangeArrowheads="1"/>
          </p:cNvSpPr>
          <p:nvPr>
            <p:ph type="title"/>
          </p:nvPr>
        </p:nvSpPr>
        <p:spPr/>
        <p:txBody>
          <a:bodyPr/>
          <a:lstStyle/>
          <a:p>
            <a:r>
              <a:rPr lang="en-US" altLang="en-US"/>
              <a:t>PC Operating Systems</a:t>
            </a:r>
          </a:p>
        </p:txBody>
      </p:sp>
      <p:sp>
        <p:nvSpPr>
          <p:cNvPr id="8195" name="Rectangle 3"/>
          <p:cNvSpPr>
            <a:spLocks noGrp="1" noChangeArrowheads="1"/>
          </p:cNvSpPr>
          <p:nvPr>
            <p:ph type="body" idx="1"/>
          </p:nvPr>
        </p:nvSpPr>
        <p:spPr/>
        <p:txBody>
          <a:bodyPr/>
          <a:lstStyle/>
          <a:p>
            <a:r>
              <a:rPr lang="en-US" altLang="en-US"/>
              <a:t>DOS</a:t>
            </a:r>
          </a:p>
          <a:p>
            <a:pPr lvl="1"/>
            <a:r>
              <a:rPr lang="en-US" altLang="en-US"/>
              <a:t>Disk Operating System</a:t>
            </a:r>
          </a:p>
          <a:p>
            <a:pPr lvl="1"/>
            <a:r>
              <a:rPr lang="en-US" altLang="en-US"/>
              <a:t>Single user single-tasking OS</a:t>
            </a:r>
          </a:p>
          <a:p>
            <a:pPr lvl="1"/>
            <a:r>
              <a:rPr lang="en-US" altLang="en-US"/>
              <a:t>Command line interface</a:t>
            </a:r>
          </a:p>
          <a:p>
            <a:pPr lvl="1"/>
            <a:r>
              <a:rPr lang="en-US" altLang="en-US"/>
              <a:t>16-bit OS</a:t>
            </a:r>
          </a:p>
          <a:p>
            <a:pPr lvl="1"/>
            <a:r>
              <a:rPr lang="en-US" altLang="en-US"/>
              <a:t>Powerful</a:t>
            </a:r>
          </a:p>
          <a:p>
            <a:pPr lvl="1"/>
            <a:r>
              <a:rPr lang="en-US" altLang="en-US"/>
              <a:t>Fast</a:t>
            </a:r>
          </a:p>
          <a:p>
            <a:pPr lvl="1"/>
            <a:r>
              <a:rPr lang="en-US" altLang="en-US"/>
              <a:t>Supports legacy applications</a:t>
            </a:r>
          </a:p>
        </p:txBody>
      </p:sp>
      <p:sp>
        <p:nvSpPr>
          <p:cNvPr id="2" name="Date Placeholder 1">
            <a:extLst>
              <a:ext uri="{FF2B5EF4-FFF2-40B4-BE49-F238E27FC236}">
                <a16:creationId xmlns:a16="http://schemas.microsoft.com/office/drawing/2014/main" id="{6C0E58FC-FD32-4DFA-B4DD-29002086737C}"/>
              </a:ext>
            </a:extLst>
          </p:cNvPr>
          <p:cNvSpPr>
            <a:spLocks noGrp="1"/>
          </p:cNvSpPr>
          <p:nvPr>
            <p:ph type="dt" sz="half" idx="10"/>
          </p:nvPr>
        </p:nvSpPr>
        <p:spPr/>
        <p:txBody>
          <a:bodyPr/>
          <a:lstStyle/>
          <a:p>
            <a:fld id="{F64AA8E7-7559-4F4E-AD9C-A2770F26CFB0}" type="datetime1">
              <a:rPr lang="en-US" smtClean="0"/>
              <a:t>9/25/2020</a:t>
            </a:fld>
            <a:endParaRPr lang="en-US"/>
          </a:p>
        </p:txBody>
      </p:sp>
    </p:spTree>
    <p:extLst>
      <p:ext uri="{BB962C8B-B14F-4D97-AF65-F5344CB8AC3E}">
        <p14:creationId xmlns:p14="http://schemas.microsoft.com/office/powerpoint/2010/main" val="36336892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7B-</a:t>
            </a:r>
            <a:fld id="{6EC2BE47-E63A-4552-97DE-C022FB0AFAAA}" type="slidenum">
              <a:rPr lang="en-US" altLang="en-US"/>
              <a:pPr/>
              <a:t>128</a:t>
            </a:fld>
            <a:endParaRPr lang="en-US" altLang="en-US"/>
          </a:p>
        </p:txBody>
      </p:sp>
      <p:sp>
        <p:nvSpPr>
          <p:cNvPr id="43010" name="Rectangle 2"/>
          <p:cNvSpPr>
            <a:spLocks noGrp="1" noChangeArrowheads="1"/>
          </p:cNvSpPr>
          <p:nvPr>
            <p:ph type="title"/>
          </p:nvPr>
        </p:nvSpPr>
        <p:spPr/>
        <p:txBody>
          <a:bodyPr/>
          <a:lstStyle/>
          <a:p>
            <a:r>
              <a:rPr lang="en-US" altLang="en-US"/>
              <a:t>DOS Application</a:t>
            </a:r>
          </a:p>
        </p:txBody>
      </p:sp>
      <p:pic>
        <p:nvPicPr>
          <p:cNvPr id="43014" name="Picture 6" descr="nor78902_B0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7620000"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A03BD56-8AF7-44C5-9C9D-56D826E054A9}"/>
              </a:ext>
            </a:extLst>
          </p:cNvPr>
          <p:cNvSpPr>
            <a:spLocks noGrp="1"/>
          </p:cNvSpPr>
          <p:nvPr>
            <p:ph type="dt" sz="half" idx="10"/>
          </p:nvPr>
        </p:nvSpPr>
        <p:spPr/>
        <p:txBody>
          <a:bodyPr/>
          <a:lstStyle/>
          <a:p>
            <a:fld id="{212CC4BF-1050-4D83-920F-78346936B3A1}" type="datetime1">
              <a:rPr lang="en-US" smtClean="0"/>
              <a:t>9/25/2020</a:t>
            </a:fld>
            <a:endParaRPr lang="en-US"/>
          </a:p>
        </p:txBody>
      </p:sp>
    </p:spTree>
    <p:extLst>
      <p:ext uri="{BB962C8B-B14F-4D97-AF65-F5344CB8AC3E}">
        <p14:creationId xmlns:p14="http://schemas.microsoft.com/office/powerpoint/2010/main" val="26519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76BE1B3-6682-402F-B3FE-D58C8E404855}" type="slidenum">
              <a:rPr lang="en-US" altLang="en-US"/>
              <a:pPr/>
              <a:t>129</a:t>
            </a:fld>
            <a:endParaRPr lang="en-US" altLang="en-US"/>
          </a:p>
        </p:txBody>
      </p:sp>
      <p:sp>
        <p:nvSpPr>
          <p:cNvPr id="10242" name="Rectangle 2"/>
          <p:cNvSpPr>
            <a:spLocks noGrp="1" noChangeArrowheads="1"/>
          </p:cNvSpPr>
          <p:nvPr>
            <p:ph type="title"/>
          </p:nvPr>
        </p:nvSpPr>
        <p:spPr/>
        <p:txBody>
          <a:bodyPr/>
          <a:lstStyle/>
          <a:p>
            <a:r>
              <a:rPr lang="en-US" altLang="en-US"/>
              <a:t>PC Operating Systems</a:t>
            </a:r>
          </a:p>
        </p:txBody>
      </p:sp>
      <p:sp>
        <p:nvSpPr>
          <p:cNvPr id="10243" name="Rectangle 3"/>
          <p:cNvSpPr>
            <a:spLocks noGrp="1" noChangeArrowheads="1"/>
          </p:cNvSpPr>
          <p:nvPr>
            <p:ph type="body" idx="1"/>
          </p:nvPr>
        </p:nvSpPr>
        <p:spPr/>
        <p:txBody>
          <a:bodyPr/>
          <a:lstStyle/>
          <a:p>
            <a:r>
              <a:rPr lang="en-US" altLang="en-US"/>
              <a:t>Windows NT</a:t>
            </a:r>
          </a:p>
          <a:p>
            <a:pPr lvl="1"/>
            <a:r>
              <a:rPr lang="en-US" altLang="en-US"/>
              <a:t>Designed for a powerful system</a:t>
            </a:r>
          </a:p>
          <a:p>
            <a:pPr lvl="1"/>
            <a:r>
              <a:rPr lang="en-US" altLang="en-US"/>
              <a:t>32-bit OS</a:t>
            </a:r>
          </a:p>
          <a:p>
            <a:pPr lvl="1"/>
            <a:r>
              <a:rPr lang="en-US" altLang="en-US"/>
              <a:t>Very stable</a:t>
            </a:r>
          </a:p>
          <a:p>
            <a:pPr lvl="1"/>
            <a:r>
              <a:rPr lang="en-US" altLang="en-US"/>
              <a:t>Windows NT Workstation</a:t>
            </a:r>
          </a:p>
          <a:p>
            <a:pPr lvl="2"/>
            <a:r>
              <a:rPr lang="en-US" altLang="en-US"/>
              <a:t>Single user multi tasking OS</a:t>
            </a:r>
          </a:p>
          <a:p>
            <a:pPr lvl="1"/>
            <a:r>
              <a:rPr lang="en-US" altLang="en-US"/>
              <a:t>Windows NT Server</a:t>
            </a:r>
          </a:p>
          <a:p>
            <a:pPr lvl="2"/>
            <a:r>
              <a:rPr lang="en-US" altLang="en-US"/>
              <a:t>Multi user multi tasking OS</a:t>
            </a:r>
          </a:p>
          <a:p>
            <a:pPr lvl="2"/>
            <a:r>
              <a:rPr lang="en-US" altLang="en-US"/>
              <a:t>Network operating system</a:t>
            </a:r>
          </a:p>
        </p:txBody>
      </p:sp>
      <p:sp>
        <p:nvSpPr>
          <p:cNvPr id="2" name="Date Placeholder 1">
            <a:extLst>
              <a:ext uri="{FF2B5EF4-FFF2-40B4-BE49-F238E27FC236}">
                <a16:creationId xmlns:a16="http://schemas.microsoft.com/office/drawing/2014/main" id="{661DEA07-5CC6-447B-B370-B4C1A958080D}"/>
              </a:ext>
            </a:extLst>
          </p:cNvPr>
          <p:cNvSpPr>
            <a:spLocks noGrp="1"/>
          </p:cNvSpPr>
          <p:nvPr>
            <p:ph type="dt" sz="half" idx="10"/>
          </p:nvPr>
        </p:nvSpPr>
        <p:spPr/>
        <p:txBody>
          <a:bodyPr/>
          <a:lstStyle/>
          <a:p>
            <a:fld id="{D3CE3C5F-4429-4C26-BBEA-64C933081476}" type="datetime1">
              <a:rPr lang="en-US" smtClean="0"/>
              <a:t>9/25/2020</a:t>
            </a:fld>
            <a:endParaRPr lang="en-US"/>
          </a:p>
        </p:txBody>
      </p:sp>
    </p:spTree>
    <p:extLst>
      <p:ext uri="{BB962C8B-B14F-4D97-AF65-F5344CB8AC3E}">
        <p14:creationId xmlns:p14="http://schemas.microsoft.com/office/powerpoint/2010/main" val="106810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5492C480-6763-4C8B-A187-31AB22AE0588}" type="slidenum">
              <a:rPr lang="en-US" altLang="zh-TW"/>
              <a:pPr/>
              <a:t>13</a:t>
            </a:fld>
            <a:endParaRPr lang="en-US" altLang="zh-TW"/>
          </a:p>
        </p:txBody>
      </p:sp>
      <p:sp>
        <p:nvSpPr>
          <p:cNvPr id="16386" name="Rectangle 2"/>
          <p:cNvSpPr>
            <a:spLocks noGrp="1" noChangeArrowheads="1"/>
          </p:cNvSpPr>
          <p:nvPr>
            <p:ph type="title"/>
          </p:nvPr>
        </p:nvSpPr>
        <p:spPr/>
        <p:txBody>
          <a:bodyPr/>
          <a:lstStyle/>
          <a:p>
            <a:r>
              <a:rPr lang="en-US" altLang="zh-TW">
                <a:ea typeface="新細明體" pitchFamily="18" charset="-120"/>
              </a:rPr>
              <a:t>Computers for Individual Use</a:t>
            </a:r>
          </a:p>
        </p:txBody>
      </p:sp>
      <p:sp>
        <p:nvSpPr>
          <p:cNvPr id="16387" name="Rectangle 3"/>
          <p:cNvSpPr>
            <a:spLocks noGrp="1" noChangeArrowheads="1"/>
          </p:cNvSpPr>
          <p:nvPr>
            <p:ph type="body" sz="half" idx="1"/>
          </p:nvPr>
        </p:nvSpPr>
        <p:spPr/>
        <p:txBody>
          <a:bodyPr/>
          <a:lstStyle/>
          <a:p>
            <a:r>
              <a:rPr lang="en-US" altLang="zh-TW" sz="2800">
                <a:ea typeface="新細明體" pitchFamily="18" charset="-120"/>
              </a:rPr>
              <a:t>Tablet computers</a:t>
            </a:r>
          </a:p>
          <a:p>
            <a:pPr lvl="1"/>
            <a:r>
              <a:rPr lang="en-US" altLang="zh-TW" sz="2400">
                <a:ea typeface="新細明體" pitchFamily="18" charset="-120"/>
              </a:rPr>
              <a:t>Newest development in portable computers</a:t>
            </a:r>
          </a:p>
          <a:p>
            <a:pPr lvl="1"/>
            <a:r>
              <a:rPr lang="en-US" altLang="zh-TW" sz="2400">
                <a:ea typeface="新細明體" pitchFamily="18" charset="-120"/>
              </a:rPr>
              <a:t>Input is through </a:t>
            </a:r>
            <a:br>
              <a:rPr lang="en-US" altLang="zh-TW" sz="2400">
                <a:ea typeface="新細明體" pitchFamily="18" charset="-120"/>
              </a:rPr>
            </a:br>
            <a:r>
              <a:rPr lang="en-US" altLang="zh-TW" sz="2400">
                <a:ea typeface="新細明體" pitchFamily="18" charset="-120"/>
              </a:rPr>
              <a:t>a pen</a:t>
            </a:r>
          </a:p>
          <a:p>
            <a:pPr lvl="1"/>
            <a:r>
              <a:rPr lang="en-US" altLang="zh-TW" sz="2400">
                <a:ea typeface="新細明體" pitchFamily="18" charset="-120"/>
              </a:rPr>
              <a:t>Run specialized versions of office products</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133600"/>
            <a:ext cx="36576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0730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F0C2732A-EE06-44FD-855D-DDFC6E84E537}" type="slidenum">
              <a:rPr lang="en-US" altLang="en-US"/>
              <a:pPr/>
              <a:t>130</a:t>
            </a:fld>
            <a:endParaRPr lang="en-US" altLang="en-US"/>
          </a:p>
        </p:txBody>
      </p:sp>
      <p:sp>
        <p:nvSpPr>
          <p:cNvPr id="11266" name="Rectangle 2"/>
          <p:cNvSpPr>
            <a:spLocks noGrp="1" noChangeArrowheads="1"/>
          </p:cNvSpPr>
          <p:nvPr>
            <p:ph type="title"/>
          </p:nvPr>
        </p:nvSpPr>
        <p:spPr/>
        <p:txBody>
          <a:bodyPr/>
          <a:lstStyle/>
          <a:p>
            <a:r>
              <a:rPr lang="en-US" altLang="en-US"/>
              <a:t>PC Operating Systems</a:t>
            </a:r>
          </a:p>
        </p:txBody>
      </p:sp>
      <p:sp>
        <p:nvSpPr>
          <p:cNvPr id="11267" name="Rectangle 3"/>
          <p:cNvSpPr>
            <a:spLocks noGrp="1" noChangeArrowheads="1"/>
          </p:cNvSpPr>
          <p:nvPr>
            <p:ph type="body" idx="1"/>
          </p:nvPr>
        </p:nvSpPr>
        <p:spPr/>
        <p:txBody>
          <a:bodyPr>
            <a:normAutofit lnSpcReduction="10000"/>
          </a:bodyPr>
          <a:lstStyle/>
          <a:p>
            <a:r>
              <a:rPr lang="en-US" altLang="en-US"/>
              <a:t>Windows 9x</a:t>
            </a:r>
          </a:p>
          <a:p>
            <a:pPr lvl="1"/>
            <a:r>
              <a:rPr lang="en-US" altLang="en-US"/>
              <a:t>95, 98, and Millennium Edition (Me)</a:t>
            </a:r>
          </a:p>
          <a:p>
            <a:pPr lvl="1"/>
            <a:r>
              <a:rPr lang="en-US" altLang="en-US"/>
              <a:t>32-bit OS</a:t>
            </a:r>
          </a:p>
          <a:p>
            <a:pPr lvl="2"/>
            <a:r>
              <a:rPr lang="en-US" altLang="en-US"/>
              <a:t>Supported 16-bit programs well</a:t>
            </a:r>
          </a:p>
          <a:p>
            <a:pPr lvl="1"/>
            <a:r>
              <a:rPr lang="en-US" altLang="en-US"/>
              <a:t>Very pretty not stable OS</a:t>
            </a:r>
          </a:p>
          <a:p>
            <a:pPr lvl="1"/>
            <a:r>
              <a:rPr lang="en-US" altLang="en-US"/>
              <a:t>Still found in large corporations</a:t>
            </a:r>
          </a:p>
          <a:p>
            <a:pPr lvl="1"/>
            <a:r>
              <a:rPr lang="en-US" altLang="en-US"/>
              <a:t>95 introduced the Start button</a:t>
            </a:r>
          </a:p>
          <a:p>
            <a:pPr lvl="1"/>
            <a:r>
              <a:rPr lang="en-US" altLang="en-US"/>
              <a:t>98 introduced active desktop</a:t>
            </a:r>
          </a:p>
          <a:p>
            <a:pPr lvl="1"/>
            <a:r>
              <a:rPr lang="en-US" altLang="en-US"/>
              <a:t>Me improved multimedia software</a:t>
            </a:r>
          </a:p>
        </p:txBody>
      </p:sp>
      <p:sp>
        <p:nvSpPr>
          <p:cNvPr id="2" name="Date Placeholder 1">
            <a:extLst>
              <a:ext uri="{FF2B5EF4-FFF2-40B4-BE49-F238E27FC236}">
                <a16:creationId xmlns:a16="http://schemas.microsoft.com/office/drawing/2014/main" id="{3C38E541-03F0-4060-ADB2-735B192D3F83}"/>
              </a:ext>
            </a:extLst>
          </p:cNvPr>
          <p:cNvSpPr>
            <a:spLocks noGrp="1"/>
          </p:cNvSpPr>
          <p:nvPr>
            <p:ph type="dt" sz="half" idx="10"/>
          </p:nvPr>
        </p:nvSpPr>
        <p:spPr/>
        <p:txBody>
          <a:bodyPr/>
          <a:lstStyle/>
          <a:p>
            <a:fld id="{DF51E484-85AF-4D04-95B4-8B66CCF65B21}" type="datetime1">
              <a:rPr lang="en-US" smtClean="0"/>
              <a:t>9/25/2020</a:t>
            </a:fld>
            <a:endParaRPr lang="en-US"/>
          </a:p>
        </p:txBody>
      </p:sp>
    </p:spTree>
    <p:extLst>
      <p:ext uri="{BB962C8B-B14F-4D97-AF65-F5344CB8AC3E}">
        <p14:creationId xmlns:p14="http://schemas.microsoft.com/office/powerpoint/2010/main" val="939003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79096C1D-A3FA-4C8C-AFB5-88004AF3AFB1}" type="slidenum">
              <a:rPr lang="en-US" altLang="en-US"/>
              <a:pPr/>
              <a:t>131</a:t>
            </a:fld>
            <a:endParaRPr lang="en-US" altLang="en-US"/>
          </a:p>
        </p:txBody>
      </p:sp>
      <p:sp>
        <p:nvSpPr>
          <p:cNvPr id="12290" name="Rectangle 2"/>
          <p:cNvSpPr>
            <a:spLocks noGrp="1" noChangeArrowheads="1"/>
          </p:cNvSpPr>
          <p:nvPr>
            <p:ph type="title"/>
          </p:nvPr>
        </p:nvSpPr>
        <p:spPr/>
        <p:txBody>
          <a:bodyPr/>
          <a:lstStyle/>
          <a:p>
            <a:r>
              <a:rPr lang="en-US" altLang="en-US"/>
              <a:t>PC Operating Systems</a:t>
            </a:r>
          </a:p>
        </p:txBody>
      </p:sp>
      <p:sp>
        <p:nvSpPr>
          <p:cNvPr id="12291" name="Rectangle 3"/>
          <p:cNvSpPr>
            <a:spLocks noGrp="1" noChangeArrowheads="1"/>
          </p:cNvSpPr>
          <p:nvPr>
            <p:ph type="body" idx="1"/>
          </p:nvPr>
        </p:nvSpPr>
        <p:spPr/>
        <p:txBody>
          <a:bodyPr/>
          <a:lstStyle/>
          <a:p>
            <a:r>
              <a:rPr lang="en-US" altLang="en-US"/>
              <a:t>Windows 2000</a:t>
            </a:r>
          </a:p>
          <a:p>
            <a:pPr lvl="1"/>
            <a:r>
              <a:rPr lang="en-US" altLang="en-US"/>
              <a:t>Look of 9x with NT stability</a:t>
            </a:r>
          </a:p>
          <a:p>
            <a:pPr lvl="1"/>
            <a:r>
              <a:rPr lang="en-US" altLang="en-US"/>
              <a:t>Optimized for office and developers</a:t>
            </a:r>
          </a:p>
          <a:p>
            <a:pPr lvl="1"/>
            <a:r>
              <a:rPr lang="en-US" altLang="en-US"/>
              <a:t>Application software ran very well</a:t>
            </a:r>
          </a:p>
          <a:p>
            <a:pPr lvl="1"/>
            <a:r>
              <a:rPr lang="en-US" altLang="en-US"/>
              <a:t>Entertainment software ran very poorly</a:t>
            </a:r>
          </a:p>
        </p:txBody>
      </p:sp>
      <p:sp>
        <p:nvSpPr>
          <p:cNvPr id="2" name="Date Placeholder 1">
            <a:extLst>
              <a:ext uri="{FF2B5EF4-FFF2-40B4-BE49-F238E27FC236}">
                <a16:creationId xmlns:a16="http://schemas.microsoft.com/office/drawing/2014/main" id="{8C353B3C-370A-416E-B9B2-2032546994A2}"/>
              </a:ext>
            </a:extLst>
          </p:cNvPr>
          <p:cNvSpPr>
            <a:spLocks noGrp="1"/>
          </p:cNvSpPr>
          <p:nvPr>
            <p:ph type="dt" sz="half" idx="10"/>
          </p:nvPr>
        </p:nvSpPr>
        <p:spPr/>
        <p:txBody>
          <a:bodyPr/>
          <a:lstStyle/>
          <a:p>
            <a:fld id="{3D3657B8-C72C-43A4-84E3-677D2C507710}" type="datetime1">
              <a:rPr lang="en-US" smtClean="0"/>
              <a:t>9/25/2020</a:t>
            </a:fld>
            <a:endParaRPr lang="en-US"/>
          </a:p>
        </p:txBody>
      </p:sp>
    </p:spTree>
    <p:extLst>
      <p:ext uri="{BB962C8B-B14F-4D97-AF65-F5344CB8AC3E}">
        <p14:creationId xmlns:p14="http://schemas.microsoft.com/office/powerpoint/2010/main" val="283434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82B86B33-C9F6-40E1-B8DE-B7BAAFE7831D}" type="slidenum">
              <a:rPr lang="en-US" altLang="en-US"/>
              <a:pPr/>
              <a:t>132</a:t>
            </a:fld>
            <a:endParaRPr lang="en-US" altLang="en-US"/>
          </a:p>
        </p:txBody>
      </p:sp>
      <p:sp>
        <p:nvSpPr>
          <p:cNvPr id="14338" name="Rectangle 2"/>
          <p:cNvSpPr>
            <a:spLocks noGrp="1" noChangeArrowheads="1"/>
          </p:cNvSpPr>
          <p:nvPr>
            <p:ph type="title"/>
          </p:nvPr>
        </p:nvSpPr>
        <p:spPr/>
        <p:txBody>
          <a:bodyPr/>
          <a:lstStyle/>
          <a:p>
            <a:r>
              <a:rPr lang="en-US" altLang="en-US"/>
              <a:t>PC Operating Systems</a:t>
            </a:r>
          </a:p>
        </p:txBody>
      </p:sp>
      <p:sp>
        <p:nvSpPr>
          <p:cNvPr id="14339" name="Rectangle 3"/>
          <p:cNvSpPr>
            <a:spLocks noGrp="1" noChangeArrowheads="1"/>
          </p:cNvSpPr>
          <p:nvPr>
            <p:ph type="body" idx="1"/>
          </p:nvPr>
        </p:nvSpPr>
        <p:spPr/>
        <p:txBody>
          <a:bodyPr/>
          <a:lstStyle/>
          <a:p>
            <a:r>
              <a:rPr lang="en-US" altLang="en-US"/>
              <a:t>Windows XP</a:t>
            </a:r>
          </a:p>
          <a:p>
            <a:pPr lvl="1"/>
            <a:r>
              <a:rPr lang="en-US" altLang="en-US"/>
              <a:t>Microsoft’s newest desktop product</a:t>
            </a:r>
          </a:p>
          <a:p>
            <a:pPr lvl="1"/>
            <a:r>
              <a:rPr lang="en-US" altLang="en-US"/>
              <a:t>Different look from 2000</a:t>
            </a:r>
          </a:p>
          <a:p>
            <a:pPr lvl="1"/>
            <a:r>
              <a:rPr lang="en-US" altLang="en-US"/>
              <a:t>Many different versions</a:t>
            </a:r>
          </a:p>
          <a:p>
            <a:pPr lvl="1"/>
            <a:r>
              <a:rPr lang="en-US" altLang="en-US"/>
              <a:t>Digital multimedia support was enhanced</a:t>
            </a:r>
          </a:p>
          <a:p>
            <a:pPr lvl="1"/>
            <a:r>
              <a:rPr lang="en-US" altLang="en-US"/>
              <a:t>Communications was enhanced</a:t>
            </a:r>
          </a:p>
          <a:p>
            <a:pPr lvl="1"/>
            <a:r>
              <a:rPr lang="en-US" altLang="en-US"/>
              <a:t>Mobile computing became a priority</a:t>
            </a:r>
          </a:p>
        </p:txBody>
      </p:sp>
      <p:sp>
        <p:nvSpPr>
          <p:cNvPr id="2" name="Date Placeholder 1">
            <a:extLst>
              <a:ext uri="{FF2B5EF4-FFF2-40B4-BE49-F238E27FC236}">
                <a16:creationId xmlns:a16="http://schemas.microsoft.com/office/drawing/2014/main" id="{5C6FE019-E7FE-4FEC-BFC1-8508746702E0}"/>
              </a:ext>
            </a:extLst>
          </p:cNvPr>
          <p:cNvSpPr>
            <a:spLocks noGrp="1"/>
          </p:cNvSpPr>
          <p:nvPr>
            <p:ph type="dt" sz="half" idx="10"/>
          </p:nvPr>
        </p:nvSpPr>
        <p:spPr/>
        <p:txBody>
          <a:bodyPr/>
          <a:lstStyle/>
          <a:p>
            <a:fld id="{869C5111-399A-4378-AF66-FED16E13D8B8}" type="datetime1">
              <a:rPr lang="en-US" smtClean="0"/>
              <a:t>9/25/2020</a:t>
            </a:fld>
            <a:endParaRPr lang="en-US"/>
          </a:p>
        </p:txBody>
      </p:sp>
    </p:spTree>
    <p:extLst>
      <p:ext uri="{BB962C8B-B14F-4D97-AF65-F5344CB8AC3E}">
        <p14:creationId xmlns:p14="http://schemas.microsoft.com/office/powerpoint/2010/main" val="1971249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1A042C19-1335-48FE-B906-15DD899D5F20}" type="slidenum">
              <a:rPr lang="en-US" altLang="en-US"/>
              <a:pPr/>
              <a:t>133</a:t>
            </a:fld>
            <a:endParaRPr lang="en-US" altLang="en-US"/>
          </a:p>
        </p:txBody>
      </p:sp>
      <p:sp>
        <p:nvSpPr>
          <p:cNvPr id="16386" name="Rectangle 2"/>
          <p:cNvSpPr>
            <a:spLocks noGrp="1" noChangeArrowheads="1"/>
          </p:cNvSpPr>
          <p:nvPr>
            <p:ph type="title"/>
          </p:nvPr>
        </p:nvSpPr>
        <p:spPr/>
        <p:txBody>
          <a:bodyPr/>
          <a:lstStyle/>
          <a:p>
            <a:r>
              <a:rPr lang="en-US" altLang="en-US"/>
              <a:t>PC Operating Systems</a:t>
            </a:r>
          </a:p>
        </p:txBody>
      </p:sp>
      <p:sp>
        <p:nvSpPr>
          <p:cNvPr id="16387" name="Rectangle 3"/>
          <p:cNvSpPr>
            <a:spLocks noGrp="1" noChangeArrowheads="1"/>
          </p:cNvSpPr>
          <p:nvPr>
            <p:ph type="body" idx="1"/>
          </p:nvPr>
        </p:nvSpPr>
        <p:spPr/>
        <p:txBody>
          <a:bodyPr/>
          <a:lstStyle/>
          <a:p>
            <a:r>
              <a:rPr lang="en-US" altLang="en-US"/>
              <a:t>UNIX</a:t>
            </a:r>
          </a:p>
          <a:p>
            <a:pPr lvl="1"/>
            <a:r>
              <a:rPr lang="en-US" altLang="en-US"/>
              <a:t>Runs on all computer types</a:t>
            </a:r>
          </a:p>
          <a:p>
            <a:pPr lvl="1"/>
            <a:r>
              <a:rPr lang="en-US" altLang="en-US"/>
              <a:t>32- or 64-bit</a:t>
            </a:r>
          </a:p>
          <a:p>
            <a:pPr lvl="1"/>
            <a:r>
              <a:rPr lang="en-US" altLang="en-US"/>
              <a:t>Very stable and fast</a:t>
            </a:r>
          </a:p>
          <a:p>
            <a:pPr lvl="1"/>
            <a:r>
              <a:rPr lang="en-US" altLang="en-US"/>
              <a:t>Command-line interface</a:t>
            </a:r>
          </a:p>
          <a:p>
            <a:pPr lvl="1"/>
            <a:r>
              <a:rPr lang="en-US" altLang="en-US"/>
              <a:t>Can cost thousands of dollars</a:t>
            </a:r>
          </a:p>
        </p:txBody>
      </p:sp>
      <p:sp>
        <p:nvSpPr>
          <p:cNvPr id="2" name="Date Placeholder 1">
            <a:extLst>
              <a:ext uri="{FF2B5EF4-FFF2-40B4-BE49-F238E27FC236}">
                <a16:creationId xmlns:a16="http://schemas.microsoft.com/office/drawing/2014/main" id="{6BC8B39C-FF8A-4265-A79B-B5766D73624F}"/>
              </a:ext>
            </a:extLst>
          </p:cNvPr>
          <p:cNvSpPr>
            <a:spLocks noGrp="1"/>
          </p:cNvSpPr>
          <p:nvPr>
            <p:ph type="dt" sz="half" idx="10"/>
          </p:nvPr>
        </p:nvSpPr>
        <p:spPr/>
        <p:txBody>
          <a:bodyPr/>
          <a:lstStyle/>
          <a:p>
            <a:fld id="{D17DD363-604A-4809-8863-C27FE1B7CBB0}" type="datetime1">
              <a:rPr lang="en-US" smtClean="0"/>
              <a:t>9/25/2020</a:t>
            </a:fld>
            <a:endParaRPr lang="en-US"/>
          </a:p>
        </p:txBody>
      </p:sp>
    </p:spTree>
    <p:extLst>
      <p:ext uri="{BB962C8B-B14F-4D97-AF65-F5344CB8AC3E}">
        <p14:creationId xmlns:p14="http://schemas.microsoft.com/office/powerpoint/2010/main" val="2287767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B5415F90-AC1F-4797-9E2D-1A5CAF106C75}" type="slidenum">
              <a:rPr lang="en-US" altLang="en-US"/>
              <a:pPr/>
              <a:t>134</a:t>
            </a:fld>
            <a:endParaRPr lang="en-US" altLang="en-US"/>
          </a:p>
        </p:txBody>
      </p:sp>
      <p:sp>
        <p:nvSpPr>
          <p:cNvPr id="17410" name="Rectangle 2"/>
          <p:cNvSpPr>
            <a:spLocks noGrp="1" noChangeArrowheads="1"/>
          </p:cNvSpPr>
          <p:nvPr>
            <p:ph type="title"/>
          </p:nvPr>
        </p:nvSpPr>
        <p:spPr/>
        <p:txBody>
          <a:bodyPr/>
          <a:lstStyle/>
          <a:p>
            <a:r>
              <a:rPr lang="en-US" altLang="en-US"/>
              <a:t>PC Operating Systems</a:t>
            </a:r>
          </a:p>
        </p:txBody>
      </p:sp>
      <p:sp>
        <p:nvSpPr>
          <p:cNvPr id="17411" name="Rectangle 3"/>
          <p:cNvSpPr>
            <a:spLocks noGrp="1" noChangeArrowheads="1"/>
          </p:cNvSpPr>
          <p:nvPr>
            <p:ph type="body" idx="1"/>
          </p:nvPr>
        </p:nvSpPr>
        <p:spPr/>
        <p:txBody>
          <a:bodyPr/>
          <a:lstStyle/>
          <a:p>
            <a:r>
              <a:rPr lang="en-US" altLang="en-US"/>
              <a:t>Linux</a:t>
            </a:r>
          </a:p>
          <a:p>
            <a:pPr lvl="1"/>
            <a:r>
              <a:rPr lang="en-US" altLang="en-US"/>
              <a:t>Free or inexpensive version of UNIX</a:t>
            </a:r>
          </a:p>
          <a:p>
            <a:pPr lvl="1"/>
            <a:r>
              <a:rPr lang="en-US" altLang="en-US"/>
              <a:t>32-bit OS</a:t>
            </a:r>
          </a:p>
          <a:p>
            <a:pPr lvl="1"/>
            <a:r>
              <a:rPr lang="en-US" altLang="en-US"/>
              <a:t>Very stable and fast</a:t>
            </a:r>
          </a:p>
          <a:p>
            <a:pPr lvl="1"/>
            <a:r>
              <a:rPr lang="en-US" altLang="en-US"/>
              <a:t>Most flavors are open source</a:t>
            </a:r>
          </a:p>
          <a:p>
            <a:pPr lvl="1"/>
            <a:r>
              <a:rPr lang="en-US" altLang="en-US"/>
              <a:t>X Windows GUI</a:t>
            </a:r>
          </a:p>
          <a:p>
            <a:pPr lvl="2"/>
            <a:r>
              <a:rPr lang="en-US" altLang="en-US"/>
              <a:t>Command line interface is available</a:t>
            </a:r>
          </a:p>
        </p:txBody>
      </p:sp>
      <p:sp>
        <p:nvSpPr>
          <p:cNvPr id="2" name="Date Placeholder 1">
            <a:extLst>
              <a:ext uri="{FF2B5EF4-FFF2-40B4-BE49-F238E27FC236}">
                <a16:creationId xmlns:a16="http://schemas.microsoft.com/office/drawing/2014/main" id="{BE6BE35A-CDC3-4611-8E97-90B0869D7AC8}"/>
              </a:ext>
            </a:extLst>
          </p:cNvPr>
          <p:cNvSpPr>
            <a:spLocks noGrp="1"/>
          </p:cNvSpPr>
          <p:nvPr>
            <p:ph type="dt" sz="half" idx="10"/>
          </p:nvPr>
        </p:nvSpPr>
        <p:spPr/>
        <p:txBody>
          <a:bodyPr/>
          <a:lstStyle/>
          <a:p>
            <a:fld id="{A2FB6C96-8A86-47C8-82EF-10FAA14D8F43}" type="datetime1">
              <a:rPr lang="en-US" smtClean="0"/>
              <a:t>9/25/2020</a:t>
            </a:fld>
            <a:endParaRPr lang="en-US"/>
          </a:p>
        </p:txBody>
      </p:sp>
    </p:spTree>
    <p:extLst>
      <p:ext uri="{BB962C8B-B14F-4D97-AF65-F5344CB8AC3E}">
        <p14:creationId xmlns:p14="http://schemas.microsoft.com/office/powerpoint/2010/main" val="5797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7B-</a:t>
            </a:r>
            <a:fld id="{6DDA6CDF-4FC6-4EBF-A6EE-D6476633AEFE}" type="slidenum">
              <a:rPr lang="en-US" altLang="en-US"/>
              <a:pPr/>
              <a:t>135</a:t>
            </a:fld>
            <a:endParaRPr lang="en-US" altLang="en-US"/>
          </a:p>
        </p:txBody>
      </p:sp>
      <p:sp>
        <p:nvSpPr>
          <p:cNvPr id="40962" name="Rectangle 1026"/>
          <p:cNvSpPr>
            <a:spLocks noGrp="1" noChangeArrowheads="1"/>
          </p:cNvSpPr>
          <p:nvPr>
            <p:ph type="title"/>
          </p:nvPr>
        </p:nvSpPr>
        <p:spPr/>
        <p:txBody>
          <a:bodyPr/>
          <a:lstStyle/>
          <a:p>
            <a:r>
              <a:rPr lang="en-US" altLang="en-US"/>
              <a:t>Linux Desktop</a:t>
            </a:r>
          </a:p>
        </p:txBody>
      </p:sp>
      <p:pic>
        <p:nvPicPr>
          <p:cNvPr id="40964" name="Picture 1028" descr="nor78902_B07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667500" cy="500062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E57C87F-8C42-4115-9FB0-30B26FCADBEA}"/>
              </a:ext>
            </a:extLst>
          </p:cNvPr>
          <p:cNvSpPr>
            <a:spLocks noGrp="1"/>
          </p:cNvSpPr>
          <p:nvPr>
            <p:ph type="dt" sz="half" idx="10"/>
          </p:nvPr>
        </p:nvSpPr>
        <p:spPr/>
        <p:txBody>
          <a:bodyPr/>
          <a:lstStyle/>
          <a:p>
            <a:fld id="{E82D9D92-2752-4C68-9CE3-7D7DF233CC9D}" type="datetime1">
              <a:rPr lang="en-US" smtClean="0"/>
              <a:t>9/25/2020</a:t>
            </a:fld>
            <a:endParaRPr lang="en-US"/>
          </a:p>
        </p:txBody>
      </p:sp>
    </p:spTree>
    <p:extLst>
      <p:ext uri="{BB962C8B-B14F-4D97-AF65-F5344CB8AC3E}">
        <p14:creationId xmlns:p14="http://schemas.microsoft.com/office/powerpoint/2010/main" val="35867479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C4B15858-C1E1-40D9-8EE8-5AF9DEFAD1FE}" type="slidenum">
              <a:rPr lang="en-US" altLang="en-US"/>
              <a:pPr/>
              <a:t>136</a:t>
            </a:fld>
            <a:endParaRPr lang="en-US" altLang="en-US"/>
          </a:p>
        </p:txBody>
      </p:sp>
      <p:sp>
        <p:nvSpPr>
          <p:cNvPr id="18434" name="Rectangle 2"/>
          <p:cNvSpPr>
            <a:spLocks noGrp="1" noChangeArrowheads="1"/>
          </p:cNvSpPr>
          <p:nvPr>
            <p:ph type="title"/>
          </p:nvPr>
        </p:nvSpPr>
        <p:spPr/>
        <p:txBody>
          <a:bodyPr/>
          <a:lstStyle/>
          <a:p>
            <a:r>
              <a:rPr lang="en-US" altLang="en-US"/>
              <a:t>PC Operating Systems</a:t>
            </a:r>
          </a:p>
        </p:txBody>
      </p:sp>
      <p:sp>
        <p:nvSpPr>
          <p:cNvPr id="18435" name="Rectangle 3"/>
          <p:cNvSpPr>
            <a:spLocks noGrp="1" noChangeArrowheads="1"/>
          </p:cNvSpPr>
          <p:nvPr>
            <p:ph type="body" idx="1"/>
          </p:nvPr>
        </p:nvSpPr>
        <p:spPr/>
        <p:txBody>
          <a:bodyPr/>
          <a:lstStyle/>
          <a:p>
            <a:r>
              <a:rPr lang="en-US" altLang="en-US"/>
              <a:t>Macintosh operating systems</a:t>
            </a:r>
          </a:p>
          <a:p>
            <a:pPr lvl="1"/>
            <a:r>
              <a:rPr lang="en-US" altLang="en-US"/>
              <a:t>OS X</a:t>
            </a:r>
          </a:p>
          <a:p>
            <a:pPr lvl="1"/>
            <a:r>
              <a:rPr lang="en-US" altLang="en-US"/>
              <a:t>Based on FreeBSD Linux</a:t>
            </a:r>
          </a:p>
          <a:p>
            <a:pPr lvl="1"/>
            <a:r>
              <a:rPr lang="en-US" altLang="en-US"/>
              <a:t>Very stable and easy to configure</a:t>
            </a:r>
          </a:p>
          <a:p>
            <a:pPr lvl="1"/>
            <a:r>
              <a:rPr lang="en-US" altLang="en-US"/>
              <a:t>Only runs on Mac hardware</a:t>
            </a:r>
          </a:p>
        </p:txBody>
      </p:sp>
      <p:sp>
        <p:nvSpPr>
          <p:cNvPr id="2" name="Date Placeholder 1">
            <a:extLst>
              <a:ext uri="{FF2B5EF4-FFF2-40B4-BE49-F238E27FC236}">
                <a16:creationId xmlns:a16="http://schemas.microsoft.com/office/drawing/2014/main" id="{609D5D7B-E9D9-4FB8-9BBF-AEF3369371E9}"/>
              </a:ext>
            </a:extLst>
          </p:cNvPr>
          <p:cNvSpPr>
            <a:spLocks noGrp="1"/>
          </p:cNvSpPr>
          <p:nvPr>
            <p:ph type="dt" sz="half" idx="10"/>
          </p:nvPr>
        </p:nvSpPr>
        <p:spPr/>
        <p:txBody>
          <a:bodyPr/>
          <a:lstStyle/>
          <a:p>
            <a:fld id="{2740E0D6-A078-4769-9FC2-8C880C56F7D9}" type="datetime1">
              <a:rPr lang="en-US" smtClean="0"/>
              <a:t>9/25/2020</a:t>
            </a:fld>
            <a:endParaRPr lang="en-US"/>
          </a:p>
        </p:txBody>
      </p:sp>
    </p:spTree>
    <p:extLst>
      <p:ext uri="{BB962C8B-B14F-4D97-AF65-F5344CB8AC3E}">
        <p14:creationId xmlns:p14="http://schemas.microsoft.com/office/powerpoint/2010/main" val="1961566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30C29287-28CC-4C0C-8C01-9600F9563493}" type="slidenum">
              <a:rPr lang="en-US" altLang="en-US"/>
              <a:pPr/>
              <a:t>137</a:t>
            </a:fld>
            <a:endParaRPr lang="en-US" altLang="en-US"/>
          </a:p>
        </p:txBody>
      </p:sp>
      <p:sp>
        <p:nvSpPr>
          <p:cNvPr id="41986" name="Rectangle 2"/>
          <p:cNvSpPr>
            <a:spLocks noGrp="1" noChangeArrowheads="1"/>
          </p:cNvSpPr>
          <p:nvPr>
            <p:ph type="title"/>
          </p:nvPr>
        </p:nvSpPr>
        <p:spPr/>
        <p:txBody>
          <a:bodyPr/>
          <a:lstStyle/>
          <a:p>
            <a:r>
              <a:rPr lang="en-US" altLang="en-US"/>
              <a:t>OS X Desktop</a:t>
            </a:r>
          </a:p>
        </p:txBody>
      </p:sp>
      <p:pic>
        <p:nvPicPr>
          <p:cNvPr id="41988" name="Picture 4" descr="nor78902_B07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447800"/>
            <a:ext cx="6772275"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Date Placeholder 1">
            <a:extLst>
              <a:ext uri="{FF2B5EF4-FFF2-40B4-BE49-F238E27FC236}">
                <a16:creationId xmlns:a16="http://schemas.microsoft.com/office/drawing/2014/main" id="{AD4ABD7B-9CCD-4BDD-B6EE-7D878C0D3E19}"/>
              </a:ext>
            </a:extLst>
          </p:cNvPr>
          <p:cNvSpPr>
            <a:spLocks noGrp="1"/>
          </p:cNvSpPr>
          <p:nvPr>
            <p:ph type="dt" sz="half" idx="10"/>
          </p:nvPr>
        </p:nvSpPr>
        <p:spPr/>
        <p:txBody>
          <a:bodyPr/>
          <a:lstStyle/>
          <a:p>
            <a:fld id="{6DD6412E-DB3D-4787-BD80-EE0370D28A3B}" type="datetime1">
              <a:rPr lang="en-US" smtClean="0"/>
              <a:t>9/25/2020</a:t>
            </a:fld>
            <a:endParaRPr lang="en-US"/>
          </a:p>
        </p:txBody>
      </p:sp>
    </p:spTree>
    <p:extLst>
      <p:ext uri="{BB962C8B-B14F-4D97-AF65-F5344CB8AC3E}">
        <p14:creationId xmlns:p14="http://schemas.microsoft.com/office/powerpoint/2010/main" val="1640058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AE21F7B1-DAC0-428C-828C-55DE1F9FFD98}" type="slidenum">
              <a:rPr lang="en-US" altLang="en-US"/>
              <a:pPr/>
              <a:t>138</a:t>
            </a:fld>
            <a:endParaRPr lang="en-US" altLang="en-US"/>
          </a:p>
        </p:txBody>
      </p:sp>
      <p:sp>
        <p:nvSpPr>
          <p:cNvPr id="20482" name="Rectangle 2"/>
          <p:cNvSpPr>
            <a:spLocks noGrp="1" noChangeArrowheads="1"/>
          </p:cNvSpPr>
          <p:nvPr>
            <p:ph type="title"/>
          </p:nvPr>
        </p:nvSpPr>
        <p:spPr/>
        <p:txBody>
          <a:bodyPr/>
          <a:lstStyle/>
          <a:p>
            <a:r>
              <a:rPr lang="en-US" altLang="en-US"/>
              <a:t>NOS Features</a:t>
            </a:r>
          </a:p>
        </p:txBody>
      </p:sp>
      <p:sp>
        <p:nvSpPr>
          <p:cNvPr id="20483" name="Rectangle 3"/>
          <p:cNvSpPr>
            <a:spLocks noGrp="1" noChangeArrowheads="1"/>
          </p:cNvSpPr>
          <p:nvPr>
            <p:ph type="body" idx="1"/>
          </p:nvPr>
        </p:nvSpPr>
        <p:spPr/>
        <p:txBody>
          <a:bodyPr/>
          <a:lstStyle/>
          <a:p>
            <a:r>
              <a:rPr lang="en-US" altLang="en-US"/>
              <a:t>Network operating system</a:t>
            </a:r>
          </a:p>
          <a:p>
            <a:r>
              <a:rPr lang="en-US" altLang="en-US"/>
              <a:t>Fast and stable</a:t>
            </a:r>
          </a:p>
          <a:p>
            <a:r>
              <a:rPr lang="en-US" altLang="en-US"/>
              <a:t>Runs on servers</a:t>
            </a:r>
          </a:p>
          <a:p>
            <a:r>
              <a:rPr lang="en-US" altLang="en-US"/>
              <a:t>Multi-user and multitasking OS</a:t>
            </a:r>
          </a:p>
          <a:p>
            <a:r>
              <a:rPr lang="en-US" altLang="en-US"/>
              <a:t>32- or 64-bit</a:t>
            </a:r>
          </a:p>
        </p:txBody>
      </p:sp>
      <p:sp>
        <p:nvSpPr>
          <p:cNvPr id="2" name="Date Placeholder 1">
            <a:extLst>
              <a:ext uri="{FF2B5EF4-FFF2-40B4-BE49-F238E27FC236}">
                <a16:creationId xmlns:a16="http://schemas.microsoft.com/office/drawing/2014/main" id="{701851A0-67A3-4BFF-BAFC-6C6EA86FDC63}"/>
              </a:ext>
            </a:extLst>
          </p:cNvPr>
          <p:cNvSpPr>
            <a:spLocks noGrp="1"/>
          </p:cNvSpPr>
          <p:nvPr>
            <p:ph type="dt" sz="half" idx="10"/>
          </p:nvPr>
        </p:nvSpPr>
        <p:spPr/>
        <p:txBody>
          <a:bodyPr/>
          <a:lstStyle/>
          <a:p>
            <a:fld id="{9C6F830A-6613-4BA8-B120-5C5F6E4C615E}" type="datetime1">
              <a:rPr lang="en-US" smtClean="0"/>
              <a:t>9/25/2020</a:t>
            </a:fld>
            <a:endParaRPr lang="en-US"/>
          </a:p>
        </p:txBody>
      </p:sp>
    </p:spTree>
    <p:extLst>
      <p:ext uri="{BB962C8B-B14F-4D97-AF65-F5344CB8AC3E}">
        <p14:creationId xmlns:p14="http://schemas.microsoft.com/office/powerpoint/2010/main" val="8756731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9ADA68F0-E5AD-4903-9DDC-D5081E0162B2}" type="slidenum">
              <a:rPr lang="en-US" altLang="en-US"/>
              <a:pPr/>
              <a:t>139</a:t>
            </a:fld>
            <a:endParaRPr lang="en-US" altLang="en-US"/>
          </a:p>
        </p:txBody>
      </p:sp>
      <p:sp>
        <p:nvSpPr>
          <p:cNvPr id="21506" name="Rectangle 2"/>
          <p:cNvSpPr>
            <a:spLocks noGrp="1" noChangeArrowheads="1"/>
          </p:cNvSpPr>
          <p:nvPr>
            <p:ph type="title"/>
          </p:nvPr>
        </p:nvSpPr>
        <p:spPr/>
        <p:txBody>
          <a:bodyPr/>
          <a:lstStyle/>
          <a:p>
            <a:r>
              <a:rPr lang="en-US" altLang="en-US"/>
              <a:t>NOS Features</a:t>
            </a:r>
          </a:p>
        </p:txBody>
      </p:sp>
      <p:sp>
        <p:nvSpPr>
          <p:cNvPr id="21507" name="Rectangle 3"/>
          <p:cNvSpPr>
            <a:spLocks noGrp="1" noChangeArrowheads="1"/>
          </p:cNvSpPr>
          <p:nvPr>
            <p:ph type="body" idx="1"/>
          </p:nvPr>
        </p:nvSpPr>
        <p:spPr/>
        <p:txBody>
          <a:bodyPr/>
          <a:lstStyle/>
          <a:p>
            <a:r>
              <a:rPr lang="en-US" altLang="en-US"/>
              <a:t>File and print sharing</a:t>
            </a:r>
          </a:p>
          <a:p>
            <a:pPr lvl="1"/>
            <a:r>
              <a:rPr lang="en-US" altLang="en-US"/>
              <a:t>Users access the same files</a:t>
            </a:r>
          </a:p>
          <a:p>
            <a:pPr lvl="1"/>
            <a:r>
              <a:rPr lang="en-US" altLang="en-US"/>
              <a:t>Hundreds of users use a printer</a:t>
            </a:r>
          </a:p>
          <a:p>
            <a:pPr lvl="1"/>
            <a:r>
              <a:rPr lang="en-US" altLang="en-US"/>
              <a:t>Different OS can interact</a:t>
            </a:r>
          </a:p>
        </p:txBody>
      </p:sp>
      <p:sp>
        <p:nvSpPr>
          <p:cNvPr id="2" name="Date Placeholder 1">
            <a:extLst>
              <a:ext uri="{FF2B5EF4-FFF2-40B4-BE49-F238E27FC236}">
                <a16:creationId xmlns:a16="http://schemas.microsoft.com/office/drawing/2014/main" id="{DCDF4CE9-C832-46B5-B134-CF856AD824E4}"/>
              </a:ext>
            </a:extLst>
          </p:cNvPr>
          <p:cNvSpPr>
            <a:spLocks noGrp="1"/>
          </p:cNvSpPr>
          <p:nvPr>
            <p:ph type="dt" sz="half" idx="10"/>
          </p:nvPr>
        </p:nvSpPr>
        <p:spPr/>
        <p:txBody>
          <a:bodyPr/>
          <a:lstStyle/>
          <a:p>
            <a:fld id="{2818243E-5381-4132-ACAF-685262BD1606}" type="datetime1">
              <a:rPr lang="en-US" smtClean="0"/>
              <a:t>9/25/2020</a:t>
            </a:fld>
            <a:endParaRPr lang="en-US"/>
          </a:p>
        </p:txBody>
      </p:sp>
    </p:spTree>
    <p:extLst>
      <p:ext uri="{BB962C8B-B14F-4D97-AF65-F5344CB8AC3E}">
        <p14:creationId xmlns:p14="http://schemas.microsoft.com/office/powerpoint/2010/main" val="1870511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620292E-5F48-46F5-98B3-EF01A5EF9B62}" type="slidenum">
              <a:rPr lang="en-US" altLang="zh-TW"/>
              <a:pPr/>
              <a:t>14</a:t>
            </a:fld>
            <a:endParaRPr lang="en-US" altLang="zh-TW"/>
          </a:p>
        </p:txBody>
      </p:sp>
      <p:sp>
        <p:nvSpPr>
          <p:cNvPr id="18435" name="Rectangle 3"/>
          <p:cNvSpPr>
            <a:spLocks noGrp="1" noChangeArrowheads="1"/>
          </p:cNvSpPr>
          <p:nvPr>
            <p:ph type="body" idx="1"/>
          </p:nvPr>
        </p:nvSpPr>
        <p:spPr/>
        <p:txBody>
          <a:bodyPr/>
          <a:lstStyle/>
          <a:p>
            <a:r>
              <a:rPr lang="en-US" altLang="zh-TW">
                <a:ea typeface="新細明體" pitchFamily="18" charset="-120"/>
              </a:rPr>
              <a:t>Handheld computers, palm computer</a:t>
            </a:r>
          </a:p>
          <a:p>
            <a:pPr lvl="1"/>
            <a:r>
              <a:rPr lang="en-US" altLang="zh-TW">
                <a:ea typeface="新細明體" pitchFamily="18" charset="-120"/>
              </a:rPr>
              <a:t>Very small computers</a:t>
            </a:r>
          </a:p>
          <a:p>
            <a:pPr lvl="1"/>
            <a:r>
              <a:rPr lang="en-US" altLang="zh-TW">
                <a:ea typeface="新細明體" pitchFamily="18" charset="-120"/>
              </a:rPr>
              <a:t>Personal Digital Assistants (PDA)</a:t>
            </a:r>
          </a:p>
          <a:p>
            <a:pPr lvl="1"/>
            <a:r>
              <a:rPr lang="en-US" altLang="zh-TW">
                <a:ea typeface="新細明體" pitchFamily="18" charset="-120"/>
              </a:rPr>
              <a:t>Note taking or contact management</a:t>
            </a:r>
          </a:p>
          <a:p>
            <a:pPr lvl="1"/>
            <a:r>
              <a:rPr lang="en-US" altLang="zh-TW">
                <a:ea typeface="新細明體" pitchFamily="18" charset="-120"/>
              </a:rPr>
              <a:t>Data can synchronize with a desktop</a:t>
            </a:r>
          </a:p>
          <a:p>
            <a:endParaRPr lang="en-US" altLang="zh-TW">
              <a:ea typeface="新細明體" pitchFamily="18" charset="-120"/>
            </a:endParaRPr>
          </a:p>
        </p:txBody>
      </p:sp>
      <p:sp>
        <p:nvSpPr>
          <p:cNvPr id="18437" name="Rectangle 5"/>
          <p:cNvSpPr>
            <a:spLocks noGrp="1" noChangeArrowheads="1"/>
          </p:cNvSpPr>
          <p:nvPr>
            <p:ph type="title"/>
          </p:nvPr>
        </p:nvSpPr>
        <p:spPr/>
        <p:txBody>
          <a:bodyPr/>
          <a:lstStyle/>
          <a:p>
            <a:r>
              <a:rPr lang="en-US" altLang="zh-TW">
                <a:ea typeface="新細明體" pitchFamily="18" charset="-120"/>
              </a:rPr>
              <a:t>Computers for Individual Use</a:t>
            </a:r>
          </a:p>
        </p:txBody>
      </p:sp>
      <p:pic>
        <p:nvPicPr>
          <p:cNvPr id="18438" name="Picture 6" descr="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414514"/>
            <a:ext cx="4038600" cy="217837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D93FEB8-C97A-4803-8A37-F55A62810E9F}"/>
              </a:ext>
            </a:extLst>
          </p:cNvPr>
          <p:cNvSpPr>
            <a:spLocks noGrp="1"/>
          </p:cNvSpPr>
          <p:nvPr>
            <p:ph type="dt" sz="half" idx="10"/>
          </p:nvPr>
        </p:nvSpPr>
        <p:spPr/>
        <p:txBody>
          <a:bodyPr/>
          <a:lstStyle/>
          <a:p>
            <a:fld id="{5AC362E5-5C0F-4603-854E-DF0095C81083}" type="datetime1">
              <a:rPr lang="en-US" smtClean="0"/>
              <a:t>9/25/2020</a:t>
            </a:fld>
            <a:endParaRPr lang="en-US"/>
          </a:p>
        </p:txBody>
      </p:sp>
    </p:spTree>
    <p:extLst>
      <p:ext uri="{BB962C8B-B14F-4D97-AF65-F5344CB8AC3E}">
        <p14:creationId xmlns:p14="http://schemas.microsoft.com/office/powerpoint/2010/main" val="13729449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569376DC-DBB3-4B09-878C-27F9622719CD}" type="slidenum">
              <a:rPr lang="en-US" altLang="en-US"/>
              <a:pPr/>
              <a:t>140</a:t>
            </a:fld>
            <a:endParaRPr lang="en-US" altLang="en-US"/>
          </a:p>
        </p:txBody>
      </p:sp>
      <p:sp>
        <p:nvSpPr>
          <p:cNvPr id="22530" name="Rectangle 2"/>
          <p:cNvSpPr>
            <a:spLocks noGrp="1" noChangeArrowheads="1"/>
          </p:cNvSpPr>
          <p:nvPr>
            <p:ph type="title"/>
          </p:nvPr>
        </p:nvSpPr>
        <p:spPr/>
        <p:txBody>
          <a:bodyPr/>
          <a:lstStyle/>
          <a:p>
            <a:r>
              <a:rPr lang="en-US" altLang="en-US"/>
              <a:t>NOS Features</a:t>
            </a:r>
          </a:p>
        </p:txBody>
      </p:sp>
      <p:sp>
        <p:nvSpPr>
          <p:cNvPr id="22531" name="Rectangle 3"/>
          <p:cNvSpPr>
            <a:spLocks noGrp="1" noChangeArrowheads="1"/>
          </p:cNvSpPr>
          <p:nvPr>
            <p:ph type="body" idx="1"/>
          </p:nvPr>
        </p:nvSpPr>
        <p:spPr/>
        <p:txBody>
          <a:bodyPr/>
          <a:lstStyle/>
          <a:p>
            <a:r>
              <a:rPr lang="en-US" altLang="en-US"/>
              <a:t>Data integrity</a:t>
            </a:r>
          </a:p>
          <a:p>
            <a:pPr lvl="1"/>
            <a:r>
              <a:rPr lang="en-US" altLang="en-US"/>
              <a:t>Backups copies data onto tape</a:t>
            </a:r>
          </a:p>
          <a:p>
            <a:pPr lvl="1"/>
            <a:r>
              <a:rPr lang="en-US" altLang="en-US"/>
              <a:t>RAID copies data onto other drives</a:t>
            </a:r>
          </a:p>
          <a:p>
            <a:pPr lvl="2"/>
            <a:r>
              <a:rPr lang="en-US" altLang="en-US"/>
              <a:t>Redundant Array of Inexpensive Disks</a:t>
            </a:r>
          </a:p>
          <a:p>
            <a:pPr lvl="2"/>
            <a:r>
              <a:rPr lang="en-US" altLang="en-US"/>
              <a:t>Relies on two or more hard drives</a:t>
            </a:r>
          </a:p>
          <a:p>
            <a:pPr lvl="2"/>
            <a:r>
              <a:rPr lang="en-US" altLang="en-US"/>
              <a:t>May speed access to data</a:t>
            </a:r>
          </a:p>
        </p:txBody>
      </p:sp>
      <p:sp>
        <p:nvSpPr>
          <p:cNvPr id="2" name="Date Placeholder 1">
            <a:extLst>
              <a:ext uri="{FF2B5EF4-FFF2-40B4-BE49-F238E27FC236}">
                <a16:creationId xmlns:a16="http://schemas.microsoft.com/office/drawing/2014/main" id="{CCB92D5F-46CC-4F0E-8A9F-43DBB632B6CA}"/>
              </a:ext>
            </a:extLst>
          </p:cNvPr>
          <p:cNvSpPr>
            <a:spLocks noGrp="1"/>
          </p:cNvSpPr>
          <p:nvPr>
            <p:ph type="dt" sz="half" idx="10"/>
          </p:nvPr>
        </p:nvSpPr>
        <p:spPr/>
        <p:txBody>
          <a:bodyPr/>
          <a:lstStyle/>
          <a:p>
            <a:fld id="{877D9CB3-BAEE-4B80-9EBA-6A16428FAFCF}" type="datetime1">
              <a:rPr lang="en-US" smtClean="0"/>
              <a:t>9/25/2020</a:t>
            </a:fld>
            <a:endParaRPr lang="en-US"/>
          </a:p>
        </p:txBody>
      </p:sp>
    </p:spTree>
    <p:extLst>
      <p:ext uri="{BB962C8B-B14F-4D97-AF65-F5344CB8AC3E}">
        <p14:creationId xmlns:p14="http://schemas.microsoft.com/office/powerpoint/2010/main" val="4530993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B324F5E1-FF64-4C69-A812-1469356FFB28}" type="slidenum">
              <a:rPr lang="en-US" altLang="en-US"/>
              <a:pPr/>
              <a:t>141</a:t>
            </a:fld>
            <a:endParaRPr lang="en-US" altLang="en-US"/>
          </a:p>
        </p:txBody>
      </p:sp>
      <p:sp>
        <p:nvSpPr>
          <p:cNvPr id="23554" name="Rectangle 2"/>
          <p:cNvSpPr>
            <a:spLocks noGrp="1" noChangeArrowheads="1"/>
          </p:cNvSpPr>
          <p:nvPr>
            <p:ph type="title"/>
          </p:nvPr>
        </p:nvSpPr>
        <p:spPr/>
        <p:txBody>
          <a:bodyPr/>
          <a:lstStyle/>
          <a:p>
            <a:r>
              <a:rPr lang="en-US" altLang="en-US"/>
              <a:t>NOS Features</a:t>
            </a:r>
          </a:p>
        </p:txBody>
      </p:sp>
      <p:sp>
        <p:nvSpPr>
          <p:cNvPr id="23555" name="Rectangle 3"/>
          <p:cNvSpPr>
            <a:spLocks noGrp="1" noChangeArrowheads="1"/>
          </p:cNvSpPr>
          <p:nvPr>
            <p:ph type="body" idx="1"/>
          </p:nvPr>
        </p:nvSpPr>
        <p:spPr/>
        <p:txBody>
          <a:bodyPr/>
          <a:lstStyle/>
          <a:p>
            <a:r>
              <a:rPr lang="en-US" altLang="en-US"/>
              <a:t>Data security</a:t>
            </a:r>
          </a:p>
          <a:p>
            <a:pPr lvl="1"/>
            <a:r>
              <a:rPr lang="en-US" altLang="en-US"/>
              <a:t>Access to data can be restricted</a:t>
            </a:r>
          </a:p>
          <a:p>
            <a:pPr lvl="1"/>
            <a:r>
              <a:rPr lang="en-US" altLang="en-US"/>
              <a:t>Access to server resources is controlled</a:t>
            </a:r>
          </a:p>
          <a:p>
            <a:pPr lvl="1"/>
            <a:r>
              <a:rPr lang="en-US" altLang="en-US"/>
              <a:t>Audits can be kept</a:t>
            </a:r>
          </a:p>
        </p:txBody>
      </p:sp>
      <p:sp>
        <p:nvSpPr>
          <p:cNvPr id="2" name="Date Placeholder 1">
            <a:extLst>
              <a:ext uri="{FF2B5EF4-FFF2-40B4-BE49-F238E27FC236}">
                <a16:creationId xmlns:a16="http://schemas.microsoft.com/office/drawing/2014/main" id="{FB439D0C-A9DF-4D85-8770-53A099A12037}"/>
              </a:ext>
            </a:extLst>
          </p:cNvPr>
          <p:cNvSpPr>
            <a:spLocks noGrp="1"/>
          </p:cNvSpPr>
          <p:nvPr>
            <p:ph type="dt" sz="half" idx="10"/>
          </p:nvPr>
        </p:nvSpPr>
        <p:spPr/>
        <p:txBody>
          <a:bodyPr/>
          <a:lstStyle/>
          <a:p>
            <a:fld id="{C1B6F880-3E5C-4717-8823-4ABB9C12CA15}" type="datetime1">
              <a:rPr lang="en-US" smtClean="0"/>
              <a:t>9/25/2020</a:t>
            </a:fld>
            <a:endParaRPr lang="en-US"/>
          </a:p>
        </p:txBody>
      </p:sp>
    </p:spTree>
    <p:extLst>
      <p:ext uri="{BB962C8B-B14F-4D97-AF65-F5344CB8AC3E}">
        <p14:creationId xmlns:p14="http://schemas.microsoft.com/office/powerpoint/2010/main" val="36126085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081AEA0A-4019-4104-9181-915697CFDA5A}" type="slidenum">
              <a:rPr lang="en-US" altLang="en-US"/>
              <a:pPr/>
              <a:t>142</a:t>
            </a:fld>
            <a:endParaRPr lang="en-US" altLang="en-US"/>
          </a:p>
        </p:txBody>
      </p:sp>
      <p:sp>
        <p:nvSpPr>
          <p:cNvPr id="25602" name="Rectangle 2"/>
          <p:cNvSpPr>
            <a:spLocks noGrp="1" noChangeArrowheads="1"/>
          </p:cNvSpPr>
          <p:nvPr>
            <p:ph type="title"/>
          </p:nvPr>
        </p:nvSpPr>
        <p:spPr/>
        <p:txBody>
          <a:bodyPr/>
          <a:lstStyle/>
          <a:p>
            <a:r>
              <a:rPr lang="en-US" altLang="en-US"/>
              <a:t>Networking Operating Systems</a:t>
            </a:r>
          </a:p>
        </p:txBody>
      </p:sp>
      <p:sp>
        <p:nvSpPr>
          <p:cNvPr id="25603" name="Rectangle 3"/>
          <p:cNvSpPr>
            <a:spLocks noGrp="1" noChangeArrowheads="1"/>
          </p:cNvSpPr>
          <p:nvPr>
            <p:ph type="body" idx="1"/>
          </p:nvPr>
        </p:nvSpPr>
        <p:spPr/>
        <p:txBody>
          <a:bodyPr/>
          <a:lstStyle/>
          <a:p>
            <a:r>
              <a:rPr lang="en-US" altLang="en-US"/>
              <a:t>NT Server</a:t>
            </a:r>
          </a:p>
          <a:p>
            <a:pPr lvl="1"/>
            <a:r>
              <a:rPr lang="en-US" altLang="en-US"/>
              <a:t>Same core as NT Workstation</a:t>
            </a:r>
          </a:p>
          <a:p>
            <a:pPr lvl="1"/>
            <a:r>
              <a:rPr lang="en-US" altLang="en-US"/>
              <a:t>Security added</a:t>
            </a:r>
          </a:p>
          <a:p>
            <a:pPr lvl="1"/>
            <a:r>
              <a:rPr lang="en-US" altLang="en-US"/>
              <a:t>Multi user capability added</a:t>
            </a:r>
          </a:p>
          <a:p>
            <a:pPr lvl="1"/>
            <a:r>
              <a:rPr lang="en-US" altLang="en-US"/>
              <a:t>RAID support included</a:t>
            </a:r>
          </a:p>
        </p:txBody>
      </p:sp>
      <p:sp>
        <p:nvSpPr>
          <p:cNvPr id="2" name="Date Placeholder 1">
            <a:extLst>
              <a:ext uri="{FF2B5EF4-FFF2-40B4-BE49-F238E27FC236}">
                <a16:creationId xmlns:a16="http://schemas.microsoft.com/office/drawing/2014/main" id="{9F145AAE-5D6E-427D-92EB-649E3AEF48A7}"/>
              </a:ext>
            </a:extLst>
          </p:cNvPr>
          <p:cNvSpPr>
            <a:spLocks noGrp="1"/>
          </p:cNvSpPr>
          <p:nvPr>
            <p:ph type="dt" sz="half" idx="10"/>
          </p:nvPr>
        </p:nvSpPr>
        <p:spPr/>
        <p:txBody>
          <a:bodyPr/>
          <a:lstStyle/>
          <a:p>
            <a:fld id="{F27EEC53-61A2-4E24-9F30-5082CA361902}" type="datetime1">
              <a:rPr lang="en-US" smtClean="0"/>
              <a:t>9/25/2020</a:t>
            </a:fld>
            <a:endParaRPr lang="en-US"/>
          </a:p>
        </p:txBody>
      </p:sp>
    </p:spTree>
    <p:extLst>
      <p:ext uri="{BB962C8B-B14F-4D97-AF65-F5344CB8AC3E}">
        <p14:creationId xmlns:p14="http://schemas.microsoft.com/office/powerpoint/2010/main" val="4253636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E3BCBA23-85CC-470F-96B7-F2AF649F8D86}" type="slidenum">
              <a:rPr lang="en-US" altLang="en-US"/>
              <a:pPr/>
              <a:t>143</a:t>
            </a:fld>
            <a:endParaRPr lang="en-US" altLang="en-US"/>
          </a:p>
        </p:txBody>
      </p:sp>
      <p:sp>
        <p:nvSpPr>
          <p:cNvPr id="26626" name="Rectangle 2"/>
          <p:cNvSpPr>
            <a:spLocks noGrp="1" noChangeArrowheads="1"/>
          </p:cNvSpPr>
          <p:nvPr>
            <p:ph type="title"/>
          </p:nvPr>
        </p:nvSpPr>
        <p:spPr/>
        <p:txBody>
          <a:bodyPr/>
          <a:lstStyle/>
          <a:p>
            <a:r>
              <a:rPr lang="en-US" altLang="en-US"/>
              <a:t>Networking Operating Systems</a:t>
            </a:r>
          </a:p>
        </p:txBody>
      </p:sp>
      <p:sp>
        <p:nvSpPr>
          <p:cNvPr id="26627" name="Rectangle 3"/>
          <p:cNvSpPr>
            <a:spLocks noGrp="1" noChangeArrowheads="1"/>
          </p:cNvSpPr>
          <p:nvPr>
            <p:ph type="body" idx="1"/>
          </p:nvPr>
        </p:nvSpPr>
        <p:spPr/>
        <p:txBody>
          <a:bodyPr>
            <a:normAutofit lnSpcReduction="10000"/>
          </a:bodyPr>
          <a:lstStyle/>
          <a:p>
            <a:r>
              <a:rPr lang="en-US" altLang="en-US"/>
              <a:t>Windows 2000 Server</a:t>
            </a:r>
          </a:p>
          <a:p>
            <a:pPr lvl="1"/>
            <a:r>
              <a:rPr lang="en-US" altLang="en-US"/>
              <a:t>Same technology as 2000 workstation</a:t>
            </a:r>
          </a:p>
          <a:p>
            <a:pPr lvl="1"/>
            <a:r>
              <a:rPr lang="en-US" altLang="en-US"/>
              <a:t>Active Directory (AD)</a:t>
            </a:r>
          </a:p>
          <a:p>
            <a:pPr lvl="2"/>
            <a:r>
              <a:rPr lang="en-US" altLang="en-US"/>
              <a:t>Central database of server resources</a:t>
            </a:r>
          </a:p>
          <a:p>
            <a:pPr lvl="2"/>
            <a:r>
              <a:rPr lang="en-US" altLang="en-US"/>
              <a:t>Simplifies network management</a:t>
            </a:r>
          </a:p>
          <a:p>
            <a:pPr lvl="1"/>
            <a:r>
              <a:rPr lang="en-US" altLang="en-US"/>
              <a:t>Distributed programs supported</a:t>
            </a:r>
          </a:p>
          <a:p>
            <a:pPr lvl="1"/>
            <a:r>
              <a:rPr lang="en-US" altLang="en-US"/>
              <a:t>Server Standard Edition</a:t>
            </a:r>
          </a:p>
          <a:p>
            <a:pPr lvl="1"/>
            <a:r>
              <a:rPr lang="en-US" altLang="en-US"/>
              <a:t>Advanced Server Edition</a:t>
            </a:r>
          </a:p>
          <a:p>
            <a:pPr lvl="1"/>
            <a:r>
              <a:rPr lang="en-US" altLang="en-US"/>
              <a:t>Data Center Edition</a:t>
            </a:r>
          </a:p>
        </p:txBody>
      </p:sp>
      <p:sp>
        <p:nvSpPr>
          <p:cNvPr id="2" name="Date Placeholder 1">
            <a:extLst>
              <a:ext uri="{FF2B5EF4-FFF2-40B4-BE49-F238E27FC236}">
                <a16:creationId xmlns:a16="http://schemas.microsoft.com/office/drawing/2014/main" id="{BA062B89-FE33-4E57-941C-3102ED891123}"/>
              </a:ext>
            </a:extLst>
          </p:cNvPr>
          <p:cNvSpPr>
            <a:spLocks noGrp="1"/>
          </p:cNvSpPr>
          <p:nvPr>
            <p:ph type="dt" sz="half" idx="10"/>
          </p:nvPr>
        </p:nvSpPr>
        <p:spPr/>
        <p:txBody>
          <a:bodyPr/>
          <a:lstStyle/>
          <a:p>
            <a:fld id="{977BADF6-E912-4748-A715-263CEFF93A2C}" type="datetime1">
              <a:rPr lang="en-US" smtClean="0"/>
              <a:t>9/25/2020</a:t>
            </a:fld>
            <a:endParaRPr lang="en-US"/>
          </a:p>
        </p:txBody>
      </p:sp>
    </p:spTree>
    <p:extLst>
      <p:ext uri="{BB962C8B-B14F-4D97-AF65-F5344CB8AC3E}">
        <p14:creationId xmlns:p14="http://schemas.microsoft.com/office/powerpoint/2010/main" val="14342161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C085A668-7777-49C5-9CBE-24D6D3C96791}" type="slidenum">
              <a:rPr lang="en-US" altLang="en-US"/>
              <a:pPr/>
              <a:t>144</a:t>
            </a:fld>
            <a:endParaRPr lang="en-US" altLang="en-US"/>
          </a:p>
        </p:txBody>
      </p:sp>
      <p:sp>
        <p:nvSpPr>
          <p:cNvPr id="27650" name="Rectangle 2"/>
          <p:cNvSpPr>
            <a:spLocks noGrp="1" noChangeArrowheads="1"/>
          </p:cNvSpPr>
          <p:nvPr>
            <p:ph type="title"/>
          </p:nvPr>
        </p:nvSpPr>
        <p:spPr/>
        <p:txBody>
          <a:bodyPr/>
          <a:lstStyle/>
          <a:p>
            <a:r>
              <a:rPr lang="en-US" altLang="en-US"/>
              <a:t>Networking Operating Systems</a:t>
            </a:r>
          </a:p>
        </p:txBody>
      </p:sp>
      <p:sp>
        <p:nvSpPr>
          <p:cNvPr id="27651" name="Rectangle 3"/>
          <p:cNvSpPr>
            <a:spLocks noGrp="1" noChangeArrowheads="1"/>
          </p:cNvSpPr>
          <p:nvPr>
            <p:ph type="body" idx="1"/>
          </p:nvPr>
        </p:nvSpPr>
        <p:spPr/>
        <p:txBody>
          <a:bodyPr/>
          <a:lstStyle/>
          <a:p>
            <a:r>
              <a:rPr lang="en-US" altLang="en-US"/>
              <a:t>Windows 2003 Server</a:t>
            </a:r>
          </a:p>
          <a:p>
            <a:pPr lvl="1"/>
            <a:r>
              <a:rPr lang="en-US" altLang="en-US"/>
              <a:t>Designed to compete with UNIX</a:t>
            </a:r>
          </a:p>
          <a:p>
            <a:pPr lvl="1"/>
            <a:r>
              <a:rPr lang="en-US" altLang="en-US"/>
              <a:t>XP like interface</a:t>
            </a:r>
          </a:p>
          <a:p>
            <a:pPr lvl="1"/>
            <a:r>
              <a:rPr lang="en-US" altLang="en-US"/>
              <a:t>Better support for XP computers</a:t>
            </a:r>
          </a:p>
          <a:p>
            <a:pPr lvl="1"/>
            <a:r>
              <a:rPr lang="en-US" altLang="en-US"/>
              <a:t>MS .NET framework supported</a:t>
            </a:r>
          </a:p>
          <a:p>
            <a:pPr lvl="1"/>
            <a:r>
              <a:rPr lang="en-US" altLang="en-US"/>
              <a:t>Distributed programs are supported</a:t>
            </a:r>
          </a:p>
          <a:p>
            <a:pPr lvl="1"/>
            <a:r>
              <a:rPr lang="en-US" altLang="en-US"/>
              <a:t>Server Standard Edition</a:t>
            </a:r>
          </a:p>
          <a:p>
            <a:pPr lvl="1"/>
            <a:r>
              <a:rPr lang="en-US" altLang="en-US"/>
              <a:t>Data Center Edition</a:t>
            </a:r>
          </a:p>
        </p:txBody>
      </p:sp>
      <p:sp>
        <p:nvSpPr>
          <p:cNvPr id="2" name="Date Placeholder 1">
            <a:extLst>
              <a:ext uri="{FF2B5EF4-FFF2-40B4-BE49-F238E27FC236}">
                <a16:creationId xmlns:a16="http://schemas.microsoft.com/office/drawing/2014/main" id="{B6ECC806-8477-4142-A4AA-7B891D605249}"/>
              </a:ext>
            </a:extLst>
          </p:cNvPr>
          <p:cNvSpPr>
            <a:spLocks noGrp="1"/>
          </p:cNvSpPr>
          <p:nvPr>
            <p:ph type="dt" sz="half" idx="10"/>
          </p:nvPr>
        </p:nvSpPr>
        <p:spPr/>
        <p:txBody>
          <a:bodyPr/>
          <a:lstStyle/>
          <a:p>
            <a:fld id="{B071EF23-B7DA-4201-9531-315C3412D8DC}" type="datetime1">
              <a:rPr lang="en-US" smtClean="0"/>
              <a:t>9/25/2020</a:t>
            </a:fld>
            <a:endParaRPr lang="en-US"/>
          </a:p>
        </p:txBody>
      </p:sp>
    </p:spTree>
    <p:extLst>
      <p:ext uri="{BB962C8B-B14F-4D97-AF65-F5344CB8AC3E}">
        <p14:creationId xmlns:p14="http://schemas.microsoft.com/office/powerpoint/2010/main" val="10620106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3AA9152F-BFDA-4086-9C6E-705471536701}" type="slidenum">
              <a:rPr lang="en-US" altLang="en-US"/>
              <a:pPr/>
              <a:t>145</a:t>
            </a:fld>
            <a:endParaRPr lang="en-US" altLang="en-US"/>
          </a:p>
        </p:txBody>
      </p:sp>
      <p:sp>
        <p:nvSpPr>
          <p:cNvPr id="30722" name="Rectangle 2"/>
          <p:cNvSpPr>
            <a:spLocks noGrp="1" noChangeArrowheads="1"/>
          </p:cNvSpPr>
          <p:nvPr>
            <p:ph type="title"/>
          </p:nvPr>
        </p:nvSpPr>
        <p:spPr/>
        <p:txBody>
          <a:bodyPr/>
          <a:lstStyle/>
          <a:p>
            <a:r>
              <a:rPr lang="en-US" altLang="en-US"/>
              <a:t>Networking Operating Systems</a:t>
            </a:r>
          </a:p>
        </p:txBody>
      </p:sp>
      <p:sp>
        <p:nvSpPr>
          <p:cNvPr id="30723" name="Rectangle 3"/>
          <p:cNvSpPr>
            <a:spLocks noGrp="1" noChangeArrowheads="1"/>
          </p:cNvSpPr>
          <p:nvPr>
            <p:ph type="body" idx="1"/>
          </p:nvPr>
        </p:nvSpPr>
        <p:spPr/>
        <p:txBody>
          <a:bodyPr/>
          <a:lstStyle/>
          <a:p>
            <a:r>
              <a:rPr lang="en-US" altLang="en-US"/>
              <a:t>UNIX for servers</a:t>
            </a:r>
          </a:p>
          <a:p>
            <a:pPr lvl="1"/>
            <a:r>
              <a:rPr lang="en-US" altLang="en-US"/>
              <a:t>Oldest NOS in widespread use</a:t>
            </a:r>
          </a:p>
          <a:p>
            <a:pPr lvl="1"/>
            <a:r>
              <a:rPr lang="en-US" altLang="en-US"/>
              <a:t>Stable secure and fast</a:t>
            </a:r>
          </a:p>
          <a:p>
            <a:pPr lvl="1"/>
            <a:r>
              <a:rPr lang="en-US" altLang="en-US"/>
              <a:t>Main OS for Internet and Web</a:t>
            </a:r>
          </a:p>
          <a:p>
            <a:pPr lvl="1"/>
            <a:r>
              <a:rPr lang="en-US" altLang="en-US"/>
              <a:t>Large organizations depend on UNIX</a:t>
            </a:r>
          </a:p>
        </p:txBody>
      </p:sp>
      <p:sp>
        <p:nvSpPr>
          <p:cNvPr id="2" name="Date Placeholder 1">
            <a:extLst>
              <a:ext uri="{FF2B5EF4-FFF2-40B4-BE49-F238E27FC236}">
                <a16:creationId xmlns:a16="http://schemas.microsoft.com/office/drawing/2014/main" id="{FCAB97E3-1DCF-4506-A9BB-F13F776CC983}"/>
              </a:ext>
            </a:extLst>
          </p:cNvPr>
          <p:cNvSpPr>
            <a:spLocks noGrp="1"/>
          </p:cNvSpPr>
          <p:nvPr>
            <p:ph type="dt" sz="half" idx="10"/>
          </p:nvPr>
        </p:nvSpPr>
        <p:spPr/>
        <p:txBody>
          <a:bodyPr/>
          <a:lstStyle/>
          <a:p>
            <a:fld id="{CE506049-A803-4904-BD8B-9A117D258469}" type="datetime1">
              <a:rPr lang="en-US" smtClean="0"/>
              <a:t>9/25/2020</a:t>
            </a:fld>
            <a:endParaRPr lang="en-US"/>
          </a:p>
        </p:txBody>
      </p:sp>
    </p:spTree>
    <p:extLst>
      <p:ext uri="{BB962C8B-B14F-4D97-AF65-F5344CB8AC3E}">
        <p14:creationId xmlns:p14="http://schemas.microsoft.com/office/powerpoint/2010/main" val="38505095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D849DAD-4717-4CD8-BFEA-96AEB2300D93}" type="slidenum">
              <a:rPr lang="en-US" altLang="en-US"/>
              <a:pPr/>
              <a:t>146</a:t>
            </a:fld>
            <a:endParaRPr lang="en-US" altLang="en-US"/>
          </a:p>
        </p:txBody>
      </p:sp>
      <p:sp>
        <p:nvSpPr>
          <p:cNvPr id="31746" name="Rectangle 2"/>
          <p:cNvSpPr>
            <a:spLocks noGrp="1" noChangeArrowheads="1"/>
          </p:cNvSpPr>
          <p:nvPr>
            <p:ph type="title"/>
          </p:nvPr>
        </p:nvSpPr>
        <p:spPr/>
        <p:txBody>
          <a:bodyPr/>
          <a:lstStyle/>
          <a:p>
            <a:r>
              <a:rPr lang="en-US" altLang="en-US"/>
              <a:t>Networking Operating Systems</a:t>
            </a:r>
          </a:p>
        </p:txBody>
      </p:sp>
      <p:sp>
        <p:nvSpPr>
          <p:cNvPr id="31747" name="Rectangle 3"/>
          <p:cNvSpPr>
            <a:spLocks noGrp="1" noChangeArrowheads="1"/>
          </p:cNvSpPr>
          <p:nvPr>
            <p:ph type="body" idx="1"/>
          </p:nvPr>
        </p:nvSpPr>
        <p:spPr/>
        <p:txBody>
          <a:bodyPr/>
          <a:lstStyle/>
          <a:p>
            <a:r>
              <a:rPr lang="en-US" altLang="en-US"/>
              <a:t>Linux for servers</a:t>
            </a:r>
          </a:p>
          <a:p>
            <a:pPr lvl="1"/>
            <a:r>
              <a:rPr lang="en-US" altLang="en-US"/>
              <a:t>Popular in small businesses</a:t>
            </a:r>
          </a:p>
          <a:p>
            <a:pPr lvl="1"/>
            <a:r>
              <a:rPr lang="en-US" altLang="en-US"/>
              <a:t>Stable, fast and inexpensive</a:t>
            </a:r>
          </a:p>
          <a:p>
            <a:pPr lvl="1"/>
            <a:r>
              <a:rPr lang="en-US" altLang="en-US"/>
              <a:t>Linux’s popularity is growing</a:t>
            </a:r>
          </a:p>
        </p:txBody>
      </p:sp>
      <p:sp>
        <p:nvSpPr>
          <p:cNvPr id="2" name="Date Placeholder 1">
            <a:extLst>
              <a:ext uri="{FF2B5EF4-FFF2-40B4-BE49-F238E27FC236}">
                <a16:creationId xmlns:a16="http://schemas.microsoft.com/office/drawing/2014/main" id="{A3CE1D37-B399-4021-9C2F-3296E51CB1BB}"/>
              </a:ext>
            </a:extLst>
          </p:cNvPr>
          <p:cNvSpPr>
            <a:spLocks noGrp="1"/>
          </p:cNvSpPr>
          <p:nvPr>
            <p:ph type="dt" sz="half" idx="10"/>
          </p:nvPr>
        </p:nvSpPr>
        <p:spPr/>
        <p:txBody>
          <a:bodyPr/>
          <a:lstStyle/>
          <a:p>
            <a:fld id="{BADA4C7D-1DB6-4F7E-ACB7-DC2E542B5E37}" type="datetime1">
              <a:rPr lang="en-US" smtClean="0"/>
              <a:t>9/25/2020</a:t>
            </a:fld>
            <a:endParaRPr lang="en-US"/>
          </a:p>
        </p:txBody>
      </p:sp>
    </p:spTree>
    <p:extLst>
      <p:ext uri="{BB962C8B-B14F-4D97-AF65-F5344CB8AC3E}">
        <p14:creationId xmlns:p14="http://schemas.microsoft.com/office/powerpoint/2010/main" val="181378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62BB2BC3-0521-4E66-83EE-16E594079C40}" type="slidenum">
              <a:rPr lang="en-US" altLang="en-US"/>
              <a:pPr/>
              <a:t>147</a:t>
            </a:fld>
            <a:endParaRPr lang="en-US" altLang="en-US"/>
          </a:p>
        </p:txBody>
      </p:sp>
      <p:sp>
        <p:nvSpPr>
          <p:cNvPr id="33794" name="Rectangle 2"/>
          <p:cNvSpPr>
            <a:spLocks noGrp="1" noChangeArrowheads="1"/>
          </p:cNvSpPr>
          <p:nvPr>
            <p:ph type="title"/>
          </p:nvPr>
        </p:nvSpPr>
        <p:spPr/>
        <p:txBody>
          <a:bodyPr/>
          <a:lstStyle/>
          <a:p>
            <a:r>
              <a:rPr lang="en-US" altLang="en-US"/>
              <a:t>Embedded Operating Systems</a:t>
            </a:r>
          </a:p>
        </p:txBody>
      </p:sp>
      <p:sp>
        <p:nvSpPr>
          <p:cNvPr id="33795" name="Rectangle 3"/>
          <p:cNvSpPr>
            <a:spLocks noGrp="1" noChangeArrowheads="1"/>
          </p:cNvSpPr>
          <p:nvPr>
            <p:ph type="body" idx="1"/>
          </p:nvPr>
        </p:nvSpPr>
        <p:spPr/>
        <p:txBody>
          <a:bodyPr/>
          <a:lstStyle/>
          <a:p>
            <a:r>
              <a:rPr lang="en-US" altLang="en-US"/>
              <a:t>Devices have EOS built in</a:t>
            </a:r>
          </a:p>
          <a:p>
            <a:r>
              <a:rPr lang="en-US" altLang="en-US"/>
              <a:t>Cell phones, PDAs, medical equipment</a:t>
            </a:r>
          </a:p>
          <a:p>
            <a:r>
              <a:rPr lang="en-US" altLang="en-US"/>
              <a:t>Stable and fast</a:t>
            </a:r>
          </a:p>
        </p:txBody>
      </p:sp>
      <p:sp>
        <p:nvSpPr>
          <p:cNvPr id="2" name="Date Placeholder 1">
            <a:extLst>
              <a:ext uri="{FF2B5EF4-FFF2-40B4-BE49-F238E27FC236}">
                <a16:creationId xmlns:a16="http://schemas.microsoft.com/office/drawing/2014/main" id="{42820E4B-1267-4A8E-B0D0-2522022B7651}"/>
              </a:ext>
            </a:extLst>
          </p:cNvPr>
          <p:cNvSpPr>
            <a:spLocks noGrp="1"/>
          </p:cNvSpPr>
          <p:nvPr>
            <p:ph type="dt" sz="half" idx="10"/>
          </p:nvPr>
        </p:nvSpPr>
        <p:spPr/>
        <p:txBody>
          <a:bodyPr/>
          <a:lstStyle/>
          <a:p>
            <a:fld id="{AD10EE04-9166-412A-B401-C2FCD0FB0048}" type="datetime1">
              <a:rPr lang="en-US" smtClean="0"/>
              <a:t>9/25/2020</a:t>
            </a:fld>
            <a:endParaRPr lang="en-US"/>
          </a:p>
        </p:txBody>
      </p:sp>
    </p:spTree>
    <p:extLst>
      <p:ext uri="{BB962C8B-B14F-4D97-AF65-F5344CB8AC3E}">
        <p14:creationId xmlns:p14="http://schemas.microsoft.com/office/powerpoint/2010/main" val="28760485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EFF6E170-A6F4-4CC5-8E13-39E2A8B4F45A}" type="slidenum">
              <a:rPr lang="en-US" altLang="en-US"/>
              <a:pPr/>
              <a:t>148</a:t>
            </a:fld>
            <a:endParaRPr lang="en-US" altLang="en-US"/>
          </a:p>
        </p:txBody>
      </p:sp>
      <p:sp>
        <p:nvSpPr>
          <p:cNvPr id="34818" name="Rectangle 2"/>
          <p:cNvSpPr>
            <a:spLocks noGrp="1" noChangeArrowheads="1"/>
          </p:cNvSpPr>
          <p:nvPr>
            <p:ph type="title"/>
          </p:nvPr>
        </p:nvSpPr>
        <p:spPr/>
        <p:txBody>
          <a:bodyPr/>
          <a:lstStyle/>
          <a:p>
            <a:r>
              <a:rPr lang="en-US" altLang="en-US"/>
              <a:t>Embedded Operating Systems</a:t>
            </a:r>
          </a:p>
        </p:txBody>
      </p:sp>
      <p:sp>
        <p:nvSpPr>
          <p:cNvPr id="34819" name="Rectangle 3"/>
          <p:cNvSpPr>
            <a:spLocks noGrp="1" noChangeArrowheads="1"/>
          </p:cNvSpPr>
          <p:nvPr>
            <p:ph type="body" idx="1"/>
          </p:nvPr>
        </p:nvSpPr>
        <p:spPr/>
        <p:txBody>
          <a:bodyPr/>
          <a:lstStyle/>
          <a:p>
            <a:r>
              <a:rPr lang="en-US" altLang="en-US"/>
              <a:t>Windows XP embedded</a:t>
            </a:r>
          </a:p>
          <a:p>
            <a:pPr lvl="1"/>
            <a:r>
              <a:rPr lang="en-US" altLang="en-US"/>
              <a:t>Based on Windows XP</a:t>
            </a:r>
          </a:p>
          <a:p>
            <a:pPr lvl="1"/>
            <a:r>
              <a:rPr lang="en-US" altLang="en-US"/>
              <a:t>Customized for each device</a:t>
            </a:r>
          </a:p>
        </p:txBody>
      </p:sp>
      <p:sp>
        <p:nvSpPr>
          <p:cNvPr id="2" name="Date Placeholder 1">
            <a:extLst>
              <a:ext uri="{FF2B5EF4-FFF2-40B4-BE49-F238E27FC236}">
                <a16:creationId xmlns:a16="http://schemas.microsoft.com/office/drawing/2014/main" id="{8B135948-F7CD-4EFC-9EB0-2125EF535BB0}"/>
              </a:ext>
            </a:extLst>
          </p:cNvPr>
          <p:cNvSpPr>
            <a:spLocks noGrp="1"/>
          </p:cNvSpPr>
          <p:nvPr>
            <p:ph type="dt" sz="half" idx="10"/>
          </p:nvPr>
        </p:nvSpPr>
        <p:spPr/>
        <p:txBody>
          <a:bodyPr/>
          <a:lstStyle/>
          <a:p>
            <a:fld id="{A3D9B8A8-4D48-471E-A9B1-BCEF7408DCFE}" type="datetime1">
              <a:rPr lang="en-US" smtClean="0"/>
              <a:t>9/25/2020</a:t>
            </a:fld>
            <a:endParaRPr lang="en-US"/>
          </a:p>
        </p:txBody>
      </p:sp>
    </p:spTree>
    <p:extLst>
      <p:ext uri="{BB962C8B-B14F-4D97-AF65-F5344CB8AC3E}">
        <p14:creationId xmlns:p14="http://schemas.microsoft.com/office/powerpoint/2010/main" val="26008102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2E0ED1B6-2842-4D4F-823E-B5EE16FF408F}" type="slidenum">
              <a:rPr lang="en-US" altLang="en-US"/>
              <a:pPr/>
              <a:t>149</a:t>
            </a:fld>
            <a:endParaRPr lang="en-US" altLang="en-US"/>
          </a:p>
        </p:txBody>
      </p:sp>
      <p:sp>
        <p:nvSpPr>
          <p:cNvPr id="35842" name="Rectangle 2"/>
          <p:cNvSpPr>
            <a:spLocks noGrp="1" noChangeArrowheads="1"/>
          </p:cNvSpPr>
          <p:nvPr>
            <p:ph type="title"/>
          </p:nvPr>
        </p:nvSpPr>
        <p:spPr/>
        <p:txBody>
          <a:bodyPr/>
          <a:lstStyle/>
          <a:p>
            <a:r>
              <a:rPr lang="en-US" altLang="en-US"/>
              <a:t>Embedded Operating Systems</a:t>
            </a:r>
          </a:p>
        </p:txBody>
      </p:sp>
      <p:sp>
        <p:nvSpPr>
          <p:cNvPr id="35843" name="Rectangle 3"/>
          <p:cNvSpPr>
            <a:spLocks noGrp="1" noChangeArrowheads="1"/>
          </p:cNvSpPr>
          <p:nvPr>
            <p:ph type="body" idx="1"/>
          </p:nvPr>
        </p:nvSpPr>
        <p:spPr/>
        <p:txBody>
          <a:bodyPr/>
          <a:lstStyle/>
          <a:p>
            <a:r>
              <a:rPr lang="en-US" altLang="en-US"/>
              <a:t>Windows CE</a:t>
            </a:r>
          </a:p>
          <a:p>
            <a:pPr lvl="1"/>
            <a:r>
              <a:rPr lang="en-US" altLang="en-US"/>
              <a:t>Not based on a desktop OS</a:t>
            </a:r>
          </a:p>
          <a:p>
            <a:pPr lvl="1"/>
            <a:r>
              <a:rPr lang="en-US" altLang="en-US"/>
              <a:t>Customized for each device</a:t>
            </a:r>
          </a:p>
          <a:p>
            <a:pPr lvl="1"/>
            <a:r>
              <a:rPr lang="en-US" altLang="en-US"/>
              <a:t>PDA and cell phones</a:t>
            </a:r>
          </a:p>
          <a:p>
            <a:pPr lvl="1"/>
            <a:r>
              <a:rPr lang="en-US" altLang="en-US"/>
              <a:t>Microsoft Automotive will run in cars</a:t>
            </a:r>
          </a:p>
        </p:txBody>
      </p:sp>
      <p:sp>
        <p:nvSpPr>
          <p:cNvPr id="2" name="Date Placeholder 1">
            <a:extLst>
              <a:ext uri="{FF2B5EF4-FFF2-40B4-BE49-F238E27FC236}">
                <a16:creationId xmlns:a16="http://schemas.microsoft.com/office/drawing/2014/main" id="{1DA34AAF-5780-4AC8-A3A5-271E009AF21F}"/>
              </a:ext>
            </a:extLst>
          </p:cNvPr>
          <p:cNvSpPr>
            <a:spLocks noGrp="1"/>
          </p:cNvSpPr>
          <p:nvPr>
            <p:ph type="dt" sz="half" idx="10"/>
          </p:nvPr>
        </p:nvSpPr>
        <p:spPr/>
        <p:txBody>
          <a:bodyPr/>
          <a:lstStyle/>
          <a:p>
            <a:fld id="{3B9EDF85-8ADA-4193-B6B2-AC4F852F0A7C}" type="datetime1">
              <a:rPr lang="en-US" smtClean="0"/>
              <a:t>9/25/2020</a:t>
            </a:fld>
            <a:endParaRPr lang="en-US"/>
          </a:p>
        </p:txBody>
      </p:sp>
    </p:spTree>
    <p:extLst>
      <p:ext uri="{BB962C8B-B14F-4D97-AF65-F5344CB8AC3E}">
        <p14:creationId xmlns:p14="http://schemas.microsoft.com/office/powerpoint/2010/main" val="3164021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FC4534C6-6E19-4DAF-8B98-78376545D21B}" type="slidenum">
              <a:rPr lang="en-US" altLang="zh-TW"/>
              <a:pPr/>
              <a:t>15</a:t>
            </a:fld>
            <a:endParaRPr lang="en-US" altLang="zh-TW"/>
          </a:p>
        </p:txBody>
      </p:sp>
      <p:sp>
        <p:nvSpPr>
          <p:cNvPr id="48130"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48131" name="Rectangle 3"/>
          <p:cNvSpPr>
            <a:spLocks noGrp="1" noChangeArrowheads="1"/>
          </p:cNvSpPr>
          <p:nvPr>
            <p:ph type="body" idx="1"/>
          </p:nvPr>
        </p:nvSpPr>
        <p:spPr/>
        <p:txBody>
          <a:bodyPr/>
          <a:lstStyle/>
          <a:p>
            <a:r>
              <a:rPr lang="en-US" altLang="zh-TW">
                <a:ea typeface="新細明體" pitchFamily="18" charset="-120"/>
              </a:rPr>
              <a:t>Smart phones</a:t>
            </a:r>
          </a:p>
          <a:p>
            <a:pPr lvl="1"/>
            <a:r>
              <a:rPr lang="en-US" altLang="zh-TW">
                <a:ea typeface="新細明體" pitchFamily="18" charset="-120"/>
              </a:rPr>
              <a:t>Hybrid of </a:t>
            </a:r>
          </a:p>
          <a:p>
            <a:pPr lvl="1">
              <a:buFontTx/>
              <a:buNone/>
            </a:pPr>
            <a:r>
              <a:rPr lang="en-US" altLang="zh-TW">
                <a:ea typeface="新細明體" pitchFamily="18" charset="-120"/>
              </a:rPr>
              <a:t>   cell phone</a:t>
            </a:r>
          </a:p>
          <a:p>
            <a:pPr lvl="1">
              <a:buFontTx/>
              <a:buNone/>
            </a:pPr>
            <a:r>
              <a:rPr lang="en-US" altLang="zh-TW">
                <a:ea typeface="新細明體" pitchFamily="18" charset="-120"/>
              </a:rPr>
              <a:t>   and PDA</a:t>
            </a:r>
          </a:p>
          <a:p>
            <a:pPr lvl="1"/>
            <a:r>
              <a:rPr lang="en-US" altLang="zh-TW">
                <a:ea typeface="新細明體" pitchFamily="18" charset="-120"/>
              </a:rPr>
              <a:t>Web surfing, </a:t>
            </a:r>
          </a:p>
          <a:p>
            <a:pPr lvl="1">
              <a:buFontTx/>
              <a:buNone/>
            </a:pPr>
            <a:r>
              <a:rPr lang="en-US" altLang="zh-TW">
                <a:ea typeface="新細明體" pitchFamily="18" charset="-120"/>
              </a:rPr>
              <a:t>   e-mail access</a:t>
            </a:r>
            <a:endParaRPr lang="zh-TW" altLang="en-US">
              <a:ea typeface="新細明體" pitchFamily="18" charset="-120"/>
            </a:endParaRPr>
          </a:p>
        </p:txBody>
      </p:sp>
      <p:pic>
        <p:nvPicPr>
          <p:cNvPr id="48132"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28800"/>
            <a:ext cx="455295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2EA4E10-3CE2-416A-93F3-FD15F130E0DA}"/>
              </a:ext>
            </a:extLst>
          </p:cNvPr>
          <p:cNvSpPr>
            <a:spLocks noGrp="1"/>
          </p:cNvSpPr>
          <p:nvPr>
            <p:ph type="dt" sz="half" idx="10"/>
          </p:nvPr>
        </p:nvSpPr>
        <p:spPr/>
        <p:txBody>
          <a:bodyPr/>
          <a:lstStyle/>
          <a:p>
            <a:fld id="{1CC0BE09-B9D0-4966-BE43-B5F034726217}" type="datetime1">
              <a:rPr lang="en-US" smtClean="0"/>
              <a:t>9/25/2020</a:t>
            </a:fld>
            <a:endParaRPr lang="en-US"/>
          </a:p>
        </p:txBody>
      </p:sp>
    </p:spTree>
    <p:extLst>
      <p:ext uri="{BB962C8B-B14F-4D97-AF65-F5344CB8AC3E}">
        <p14:creationId xmlns:p14="http://schemas.microsoft.com/office/powerpoint/2010/main" val="16762564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7B-</a:t>
            </a:r>
            <a:fld id="{5A3A9E3F-06D1-454C-840A-EC112DC311EF}" type="slidenum">
              <a:rPr lang="en-US" altLang="en-US"/>
              <a:pPr/>
              <a:t>150</a:t>
            </a:fld>
            <a:endParaRPr lang="en-US" altLang="en-US"/>
          </a:p>
        </p:txBody>
      </p:sp>
      <p:sp>
        <p:nvSpPr>
          <p:cNvPr id="37890" name="Rectangle 2"/>
          <p:cNvSpPr>
            <a:spLocks noGrp="1" noChangeArrowheads="1"/>
          </p:cNvSpPr>
          <p:nvPr>
            <p:ph type="title"/>
          </p:nvPr>
        </p:nvSpPr>
        <p:spPr/>
        <p:txBody>
          <a:bodyPr/>
          <a:lstStyle/>
          <a:p>
            <a:r>
              <a:rPr lang="en-US" altLang="en-US"/>
              <a:t>Embedded Operating Systems</a:t>
            </a:r>
          </a:p>
        </p:txBody>
      </p:sp>
      <p:sp>
        <p:nvSpPr>
          <p:cNvPr id="37891" name="Rectangle 3"/>
          <p:cNvSpPr>
            <a:spLocks noGrp="1" noChangeArrowheads="1"/>
          </p:cNvSpPr>
          <p:nvPr>
            <p:ph type="body" idx="1"/>
          </p:nvPr>
        </p:nvSpPr>
        <p:spPr/>
        <p:txBody>
          <a:bodyPr/>
          <a:lstStyle/>
          <a:p>
            <a:r>
              <a:rPr lang="en-US" altLang="en-US"/>
              <a:t>Palm OS</a:t>
            </a:r>
          </a:p>
          <a:p>
            <a:pPr lvl="1"/>
            <a:r>
              <a:rPr lang="en-US" altLang="en-US"/>
              <a:t>Standard on Palm PDA</a:t>
            </a:r>
          </a:p>
          <a:p>
            <a:pPr lvl="1"/>
            <a:r>
              <a:rPr lang="en-US" altLang="en-US"/>
              <a:t>First PDA OS for consumers</a:t>
            </a:r>
          </a:p>
          <a:p>
            <a:pPr lvl="1"/>
            <a:r>
              <a:rPr lang="en-US" altLang="en-US"/>
              <a:t>Can be found on cell phones</a:t>
            </a:r>
          </a:p>
        </p:txBody>
      </p:sp>
      <p:pic>
        <p:nvPicPr>
          <p:cNvPr id="37894" name="Picture 6" descr="nor78902_B0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0" y="3645024"/>
            <a:ext cx="294005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1347596-8946-4633-B388-DF6BB20C94B2}"/>
              </a:ext>
            </a:extLst>
          </p:cNvPr>
          <p:cNvSpPr>
            <a:spLocks noGrp="1"/>
          </p:cNvSpPr>
          <p:nvPr>
            <p:ph type="dt" sz="half" idx="10"/>
          </p:nvPr>
        </p:nvSpPr>
        <p:spPr/>
        <p:txBody>
          <a:bodyPr/>
          <a:lstStyle/>
          <a:p>
            <a:fld id="{5125EADC-BC9C-429C-9023-688C3A548016}" type="datetime1">
              <a:rPr lang="en-US" smtClean="0"/>
              <a:t>9/25/2020</a:t>
            </a:fld>
            <a:endParaRPr lang="en-US"/>
          </a:p>
        </p:txBody>
      </p:sp>
    </p:spTree>
    <p:extLst>
      <p:ext uri="{BB962C8B-B14F-4D97-AF65-F5344CB8AC3E}">
        <p14:creationId xmlns:p14="http://schemas.microsoft.com/office/powerpoint/2010/main" val="156352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80B39BDE-8A9F-44A5-97F3-D3CCC1C80543}" type="slidenum">
              <a:rPr lang="en-US" altLang="en-US"/>
              <a:pPr/>
              <a:t>151</a:t>
            </a:fld>
            <a:endParaRPr lang="en-US" altLang="en-US"/>
          </a:p>
        </p:txBody>
      </p:sp>
      <p:sp>
        <p:nvSpPr>
          <p:cNvPr id="38914" name="Rectangle 2"/>
          <p:cNvSpPr>
            <a:spLocks noGrp="1" noChangeArrowheads="1"/>
          </p:cNvSpPr>
          <p:nvPr>
            <p:ph type="title"/>
          </p:nvPr>
        </p:nvSpPr>
        <p:spPr/>
        <p:txBody>
          <a:bodyPr/>
          <a:lstStyle/>
          <a:p>
            <a:r>
              <a:rPr lang="en-US" altLang="en-US"/>
              <a:t>Embedded Operating Systems</a:t>
            </a:r>
          </a:p>
        </p:txBody>
      </p:sp>
      <p:sp>
        <p:nvSpPr>
          <p:cNvPr id="38915" name="Rectangle 3"/>
          <p:cNvSpPr>
            <a:spLocks noGrp="1" noChangeArrowheads="1"/>
          </p:cNvSpPr>
          <p:nvPr>
            <p:ph type="body" idx="1"/>
          </p:nvPr>
        </p:nvSpPr>
        <p:spPr/>
        <p:txBody>
          <a:bodyPr/>
          <a:lstStyle/>
          <a:p>
            <a:r>
              <a:rPr lang="en-US" altLang="en-US"/>
              <a:t>Pocket PC</a:t>
            </a:r>
          </a:p>
          <a:p>
            <a:pPr lvl="1"/>
            <a:r>
              <a:rPr lang="en-US" altLang="en-US"/>
              <a:t>Developed to compete with Palm</a:t>
            </a:r>
          </a:p>
          <a:p>
            <a:pPr lvl="1"/>
            <a:r>
              <a:rPr lang="en-US" altLang="en-US"/>
              <a:t>Not customizable </a:t>
            </a:r>
          </a:p>
          <a:p>
            <a:pPr lvl="1"/>
            <a:r>
              <a:rPr lang="en-US" altLang="en-US"/>
              <a:t>Interacts securely with business networks</a:t>
            </a:r>
          </a:p>
          <a:p>
            <a:pPr lvl="1"/>
            <a:r>
              <a:rPr lang="en-US" altLang="en-US"/>
              <a:t>Can control PCs through PC</a:t>
            </a:r>
          </a:p>
        </p:txBody>
      </p:sp>
      <p:sp>
        <p:nvSpPr>
          <p:cNvPr id="2" name="Date Placeholder 1">
            <a:extLst>
              <a:ext uri="{FF2B5EF4-FFF2-40B4-BE49-F238E27FC236}">
                <a16:creationId xmlns:a16="http://schemas.microsoft.com/office/drawing/2014/main" id="{158AFF6D-6411-4FE0-95B5-AF1A4D2D8FD0}"/>
              </a:ext>
            </a:extLst>
          </p:cNvPr>
          <p:cNvSpPr>
            <a:spLocks noGrp="1"/>
          </p:cNvSpPr>
          <p:nvPr>
            <p:ph type="dt" sz="half" idx="10"/>
          </p:nvPr>
        </p:nvSpPr>
        <p:spPr/>
        <p:txBody>
          <a:bodyPr/>
          <a:lstStyle/>
          <a:p>
            <a:fld id="{021C8AE2-9405-492F-A349-50CFF50F7812}" type="datetime1">
              <a:rPr lang="en-US" smtClean="0"/>
              <a:t>9/25/2020</a:t>
            </a:fld>
            <a:endParaRPr lang="en-US"/>
          </a:p>
        </p:txBody>
      </p:sp>
    </p:spTree>
    <p:extLst>
      <p:ext uri="{BB962C8B-B14F-4D97-AF65-F5344CB8AC3E}">
        <p14:creationId xmlns:p14="http://schemas.microsoft.com/office/powerpoint/2010/main" val="7540104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7B-</a:t>
            </a:r>
            <a:fld id="{7E893D9A-DCC3-4F67-BFC3-835561B01F28}" type="slidenum">
              <a:rPr lang="en-US" altLang="en-US"/>
              <a:pPr/>
              <a:t>152</a:t>
            </a:fld>
            <a:endParaRPr lang="en-US" altLang="en-US"/>
          </a:p>
        </p:txBody>
      </p:sp>
      <p:sp>
        <p:nvSpPr>
          <p:cNvPr id="39938" name="Rectangle 2"/>
          <p:cNvSpPr>
            <a:spLocks noGrp="1" noChangeArrowheads="1"/>
          </p:cNvSpPr>
          <p:nvPr>
            <p:ph type="title"/>
          </p:nvPr>
        </p:nvSpPr>
        <p:spPr/>
        <p:txBody>
          <a:bodyPr/>
          <a:lstStyle/>
          <a:p>
            <a:r>
              <a:rPr lang="en-US" altLang="en-US"/>
              <a:t>Embedded Operating Systems</a:t>
            </a:r>
          </a:p>
        </p:txBody>
      </p:sp>
      <p:sp>
        <p:nvSpPr>
          <p:cNvPr id="39939" name="Rectangle 3"/>
          <p:cNvSpPr>
            <a:spLocks noGrp="1" noChangeArrowheads="1"/>
          </p:cNvSpPr>
          <p:nvPr>
            <p:ph type="body" idx="1"/>
          </p:nvPr>
        </p:nvSpPr>
        <p:spPr/>
        <p:txBody>
          <a:bodyPr/>
          <a:lstStyle/>
          <a:p>
            <a:r>
              <a:rPr lang="en-US" altLang="en-US"/>
              <a:t>Symbian</a:t>
            </a:r>
          </a:p>
          <a:p>
            <a:pPr lvl="1"/>
            <a:r>
              <a:rPr lang="en-US" altLang="en-US"/>
              <a:t>Found in smart cell phones</a:t>
            </a:r>
          </a:p>
          <a:p>
            <a:pPr lvl="1"/>
            <a:r>
              <a:rPr lang="en-US" altLang="en-US"/>
              <a:t>Games, Instant Messaging, Internet</a:t>
            </a:r>
          </a:p>
          <a:p>
            <a:pPr lvl="1"/>
            <a:r>
              <a:rPr lang="en-US" altLang="en-US"/>
              <a:t>Full color display</a:t>
            </a:r>
          </a:p>
        </p:txBody>
      </p:sp>
      <p:sp>
        <p:nvSpPr>
          <p:cNvPr id="2" name="Date Placeholder 1">
            <a:extLst>
              <a:ext uri="{FF2B5EF4-FFF2-40B4-BE49-F238E27FC236}">
                <a16:creationId xmlns:a16="http://schemas.microsoft.com/office/drawing/2014/main" id="{0B27FCE1-BDDC-4747-B7A0-5CCF6459ABA4}"/>
              </a:ext>
            </a:extLst>
          </p:cNvPr>
          <p:cNvSpPr>
            <a:spLocks noGrp="1"/>
          </p:cNvSpPr>
          <p:nvPr>
            <p:ph type="dt" sz="half" idx="10"/>
          </p:nvPr>
        </p:nvSpPr>
        <p:spPr/>
        <p:txBody>
          <a:bodyPr/>
          <a:lstStyle/>
          <a:p>
            <a:fld id="{113A2AD8-E5A1-4E2A-B507-3C82810958AE}" type="datetime1">
              <a:rPr lang="en-US" smtClean="0"/>
              <a:t>9/25/2020</a:t>
            </a:fld>
            <a:endParaRPr lang="en-US"/>
          </a:p>
        </p:txBody>
      </p:sp>
    </p:spTree>
    <p:extLst>
      <p:ext uri="{BB962C8B-B14F-4D97-AF65-F5344CB8AC3E}">
        <p14:creationId xmlns:p14="http://schemas.microsoft.com/office/powerpoint/2010/main" val="1658491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en-US" altLang="en-US" dirty="0"/>
              <a:t>Programming Languages and the Programming Process</a:t>
            </a:r>
            <a:br>
              <a:rPr lang="en-US" altLang="en-US" dirty="0"/>
            </a:br>
            <a:endParaRPr lang="en-US" altLang="en-US" dirty="0"/>
          </a:p>
        </p:txBody>
      </p:sp>
    </p:spTree>
    <p:extLst>
      <p:ext uri="{BB962C8B-B14F-4D97-AF65-F5344CB8AC3E}">
        <p14:creationId xmlns:p14="http://schemas.microsoft.com/office/powerpoint/2010/main" val="32027165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05C1CF7F-BC8F-4EFE-B7FE-822AC396FDFB}"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2A6B76BD-DE2F-42BA-BB0D-ACC60F717168}" type="slidenum">
              <a:rPr lang="en-US" altLang="en-US"/>
              <a:pPr/>
              <a:t>154</a:t>
            </a:fld>
            <a:endParaRPr lang="en-US" altLang="en-US"/>
          </a:p>
        </p:txBody>
      </p:sp>
      <p:sp>
        <p:nvSpPr>
          <p:cNvPr id="5939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Programming Languages</a:t>
            </a:r>
          </a:p>
        </p:txBody>
      </p:sp>
      <p:sp>
        <p:nvSpPr>
          <p:cNvPr id="59394"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Communicate with the computer</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Understood by human and machine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Languages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Lower level language (closer to machine)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Higher level language (closer to humans)</a:t>
            </a:r>
          </a:p>
        </p:txBody>
      </p:sp>
    </p:spTree>
    <p:extLst>
      <p:ext uri="{BB962C8B-B14F-4D97-AF65-F5344CB8AC3E}">
        <p14:creationId xmlns:p14="http://schemas.microsoft.com/office/powerpoint/2010/main" val="15167457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CB048A12-3058-453B-8CA8-378A68CD2542}"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71C6FE7F-8649-46AA-A43E-56D08F2036FD}" type="slidenum">
              <a:rPr lang="en-US" altLang="en-US"/>
              <a:pPr/>
              <a:t>155</a:t>
            </a:fld>
            <a:endParaRPr lang="en-US" altLang="en-US"/>
          </a:p>
        </p:txBody>
      </p:sp>
      <p:sp>
        <p:nvSpPr>
          <p:cNvPr id="6041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Programming Languages ...</a:t>
            </a:r>
          </a:p>
        </p:txBody>
      </p:sp>
      <p:sp>
        <p:nvSpPr>
          <p:cNvPr id="60418"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Languages (1</a:t>
            </a:r>
            <a:r>
              <a:rPr lang="en-US" altLang="en-US" baseline="33000"/>
              <a:t>st</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Languages (2</a:t>
            </a:r>
            <a:r>
              <a:rPr lang="en-US" altLang="en-US" baseline="33000"/>
              <a:t>nd</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Procedural Languages (3</a:t>
            </a:r>
            <a:r>
              <a:rPr lang="en-US" altLang="en-US" baseline="33000"/>
              <a:t>rd</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Problem Oriented Languages (4</a:t>
            </a:r>
            <a:r>
              <a:rPr lang="en-US" altLang="en-US" baseline="33000"/>
              <a:t>th</a:t>
            </a:r>
            <a:r>
              <a:rPr lang="en-US" altLang="en-US"/>
              <a:t> Generation)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Natural Languages (5</a:t>
            </a:r>
            <a:r>
              <a:rPr lang="en-US" altLang="en-US" baseline="33000"/>
              <a:t>th</a:t>
            </a:r>
            <a:r>
              <a:rPr lang="en-US" altLang="en-US"/>
              <a:t> Generation)</a:t>
            </a:r>
          </a:p>
        </p:txBody>
      </p:sp>
    </p:spTree>
    <p:extLst>
      <p:ext uri="{BB962C8B-B14F-4D97-AF65-F5344CB8AC3E}">
        <p14:creationId xmlns:p14="http://schemas.microsoft.com/office/powerpoint/2010/main" val="3465046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fld id="{8C2A3661-1EFF-42F7-AAB4-C98700C27DE0}" type="datetime1">
              <a:rPr lang="en-US" altLang="en-US" smtClean="0"/>
              <a:t>9/25/2020</a:t>
            </a:fld>
            <a:endParaRPr lang="en-US" altLang="en-US"/>
          </a:p>
        </p:txBody>
      </p:sp>
      <p:sp>
        <p:nvSpPr>
          <p:cNvPr id="7" name="Slide Number Placeholder 5"/>
          <p:cNvSpPr>
            <a:spLocks noGrp="1"/>
          </p:cNvSpPr>
          <p:nvPr>
            <p:ph type="sldNum" idx="12"/>
          </p:nvPr>
        </p:nvSpPr>
        <p:spPr/>
        <p:txBody>
          <a:bodyPr/>
          <a:lstStyle/>
          <a:p>
            <a:fld id="{30BB28C5-0343-4571-9FAD-6BD9A800E30E}" type="slidenum">
              <a:rPr lang="en-US" altLang="en-US"/>
              <a:pPr/>
              <a:t>156</a:t>
            </a:fld>
            <a:endParaRPr lang="en-US" altLang="en-US"/>
          </a:p>
        </p:txBody>
      </p:sp>
      <p:sp>
        <p:nvSpPr>
          <p:cNvPr id="6144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Languages</a:t>
            </a:r>
          </a:p>
        </p:txBody>
      </p:sp>
      <p:sp>
        <p:nvSpPr>
          <p:cNvPr id="61442" name="Rectangle 2"/>
          <p:cNvSpPr>
            <a:spLocks noGrp="1" noChangeArrowheads="1"/>
          </p:cNvSpPr>
          <p:nvPr>
            <p:ph type="body" idx="1"/>
          </p:nvPr>
        </p:nvSpPr>
        <p:spPr>
          <a:xfrm>
            <a:off x="676800" y="1695058"/>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knows two things, 1 &amp; 0</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All instructions in terms of ones and zeros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5x4 = 00110101 00101010 00110100   </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p:txBody>
      </p:sp>
      <p:sp>
        <p:nvSpPr>
          <p:cNvPr id="61443" name="Text Box 3"/>
          <p:cNvSpPr txBox="1">
            <a:spLocks noChangeArrowheads="1"/>
          </p:cNvSpPr>
          <p:nvPr/>
        </p:nvSpPr>
        <p:spPr bwMode="auto">
          <a:xfrm>
            <a:off x="1375201" y="3971939"/>
            <a:ext cx="6919200" cy="188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6815" rIns="81631" bIns="40816"/>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方正明體" charset="0"/>
                <a:cs typeface="方正明體" charset="0"/>
              </a:defRPr>
            </a:lvl9pPr>
          </a:lstStyle>
          <a:p>
            <a:r>
              <a:rPr lang="en-US" altLang="en-US"/>
              <a:t>a=5</a:t>
            </a:r>
          </a:p>
          <a:p>
            <a:r>
              <a:rPr lang="en-US" altLang="en-US"/>
              <a:t>b=10</a:t>
            </a:r>
          </a:p>
          <a:p>
            <a:r>
              <a:rPr lang="en-US" altLang="en-US"/>
              <a:t>c=a*b</a:t>
            </a:r>
          </a:p>
          <a:p>
            <a:endParaRPr lang="en-US" altLang="en-US"/>
          </a:p>
          <a:p>
            <a:r>
              <a:rPr lang="en-US" altLang="en-US"/>
              <a:t>01100001 00111101 00110101 00001101 00001010 01100010 00111101 00110001 00110000 00001101 00001010 01100011 00111101 01100001 00101010 01100010</a:t>
            </a:r>
          </a:p>
        </p:txBody>
      </p:sp>
    </p:spTree>
    <p:extLst>
      <p:ext uri="{BB962C8B-B14F-4D97-AF65-F5344CB8AC3E}">
        <p14:creationId xmlns:p14="http://schemas.microsoft.com/office/powerpoint/2010/main" val="10483845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8BB4FBF1-0B91-4446-9BFD-81C6CE9EC696}"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0A8341C2-2533-4497-ACC0-3DE6BC04D2BE}" type="slidenum">
              <a:rPr lang="en-US" altLang="en-US"/>
              <a:pPr/>
              <a:t>157</a:t>
            </a:fld>
            <a:endParaRPr lang="en-US" altLang="en-US"/>
          </a:p>
        </p:txBody>
      </p:sp>
      <p:sp>
        <p:nvSpPr>
          <p:cNvPr id="6246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Language</a:t>
            </a:r>
          </a:p>
        </p:txBody>
      </p:sp>
      <p:sp>
        <p:nvSpPr>
          <p:cNvPr id="6246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Advangtage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Execution very fast and efficient</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Disadvatages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Not easy to encode programs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No one standard machine language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dependent - will not easily run on another machine</a:t>
            </a:r>
          </a:p>
        </p:txBody>
      </p:sp>
    </p:spTree>
    <p:extLst>
      <p:ext uri="{BB962C8B-B14F-4D97-AF65-F5344CB8AC3E}">
        <p14:creationId xmlns:p14="http://schemas.microsoft.com/office/powerpoint/2010/main" val="3800405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ltLang="en-US"/>
              <a:t>13B-</a:t>
            </a:r>
            <a:fld id="{CABBA930-207B-45AC-B5AE-46B458771270}" type="slidenum">
              <a:rPr lang="en-US" altLang="en-US"/>
              <a:pPr/>
              <a:t>158</a:t>
            </a:fld>
            <a:endParaRPr lang="en-US" altLang="en-US"/>
          </a:p>
        </p:txBody>
      </p:sp>
      <p:sp>
        <p:nvSpPr>
          <p:cNvPr id="9223" name="Rectangle 7"/>
          <p:cNvSpPr>
            <a:spLocks noChangeArrowheads="1"/>
          </p:cNvSpPr>
          <p:nvPr/>
        </p:nvSpPr>
        <p:spPr bwMode="auto">
          <a:xfrm>
            <a:off x="2057400" y="3962400"/>
            <a:ext cx="5181600" cy="2514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8" name="Rectangle 2"/>
          <p:cNvSpPr>
            <a:spLocks noGrp="1" noChangeArrowheads="1"/>
          </p:cNvSpPr>
          <p:nvPr>
            <p:ph type="title"/>
          </p:nvPr>
        </p:nvSpPr>
        <p:spPr/>
        <p:txBody>
          <a:bodyPr/>
          <a:lstStyle/>
          <a:p>
            <a:r>
              <a:rPr lang="en-US" altLang="en-US"/>
              <a:t>Language Categories</a:t>
            </a:r>
          </a:p>
        </p:txBody>
      </p:sp>
      <p:sp>
        <p:nvSpPr>
          <p:cNvPr id="9219" name="Rectangle 3"/>
          <p:cNvSpPr>
            <a:spLocks noGrp="1" noChangeArrowheads="1"/>
          </p:cNvSpPr>
          <p:nvPr>
            <p:ph type="body" idx="1"/>
          </p:nvPr>
        </p:nvSpPr>
        <p:spPr/>
        <p:txBody>
          <a:bodyPr/>
          <a:lstStyle/>
          <a:p>
            <a:r>
              <a:rPr lang="en-US" altLang="en-US"/>
              <a:t>Second generation languages</a:t>
            </a:r>
          </a:p>
          <a:p>
            <a:pPr lvl="1"/>
            <a:r>
              <a:rPr lang="en-US" altLang="en-US"/>
              <a:t>Assembly languages</a:t>
            </a:r>
          </a:p>
          <a:p>
            <a:pPr lvl="1"/>
            <a:r>
              <a:rPr lang="en-US" altLang="en-US"/>
              <a:t>Statements that represent machine code</a:t>
            </a:r>
          </a:p>
          <a:p>
            <a:pPr lvl="1"/>
            <a:r>
              <a:rPr lang="en-US" altLang="en-US"/>
              <a:t>Code converted by an assembler</a:t>
            </a:r>
          </a:p>
          <a:p>
            <a:pPr lvl="1"/>
            <a:r>
              <a:rPr lang="en-US" altLang="en-US"/>
              <a:t>Still used to optimize video games</a:t>
            </a:r>
          </a:p>
        </p:txBody>
      </p:sp>
      <p:pic>
        <p:nvPicPr>
          <p:cNvPr id="9221" name="Picture 5" descr="nor78902_B1302"/>
          <p:cNvPicPr>
            <a:picLocks noChangeAspect="1" noChangeArrowheads="1"/>
          </p:cNvPicPr>
          <p:nvPr/>
        </p:nvPicPr>
        <p:blipFill>
          <a:blip r:embed="rId2">
            <a:extLst>
              <a:ext uri="{28A0092B-C50C-407E-A947-70E740481C1C}">
                <a14:useLocalDpi xmlns:a14="http://schemas.microsoft.com/office/drawing/2010/main" val="0"/>
              </a:ext>
            </a:extLst>
          </a:blip>
          <a:srcRect l="967" t="12930" r="37143" b="1718"/>
          <a:stretch>
            <a:fillRect/>
          </a:stretch>
        </p:blipFill>
        <p:spPr bwMode="auto">
          <a:xfrm>
            <a:off x="2286000" y="4114800"/>
            <a:ext cx="48768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EBD9C1D-7F30-4FBA-8B91-49534A143B08}"/>
              </a:ext>
            </a:extLst>
          </p:cNvPr>
          <p:cNvSpPr>
            <a:spLocks noGrp="1"/>
          </p:cNvSpPr>
          <p:nvPr>
            <p:ph type="dt" sz="half" idx="10"/>
          </p:nvPr>
        </p:nvSpPr>
        <p:spPr/>
        <p:txBody>
          <a:bodyPr/>
          <a:lstStyle/>
          <a:p>
            <a:fld id="{0790D587-0F84-4F5E-B6A9-AAEAB78FD39D}" type="datetime1">
              <a:rPr lang="en-US" smtClean="0"/>
              <a:t>9/25/2020</a:t>
            </a:fld>
            <a:endParaRPr lang="en-US"/>
          </a:p>
        </p:txBody>
      </p:sp>
    </p:spTree>
    <p:extLst>
      <p:ext uri="{BB962C8B-B14F-4D97-AF65-F5344CB8AC3E}">
        <p14:creationId xmlns:p14="http://schemas.microsoft.com/office/powerpoint/2010/main" val="5359868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C46E1D5C-DE0F-4FE2-8E84-F92B385DE11F}"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C0C878F9-BB6C-4D3F-A7F6-C9E6A6378780}" type="slidenum">
              <a:rPr lang="en-US" altLang="en-US"/>
              <a:pPr/>
              <a:t>159</a:t>
            </a:fld>
            <a:endParaRPr lang="en-US" altLang="en-US"/>
          </a:p>
        </p:txBody>
      </p:sp>
      <p:sp>
        <p:nvSpPr>
          <p:cNvPr id="6348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a:t>
            </a:r>
          </a:p>
        </p:txBody>
      </p:sp>
      <p:sp>
        <p:nvSpPr>
          <p:cNvPr id="63490"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Reduce program complexity</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Symbolic language using mnemonic codes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Codes replacing ones and zeros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Does not replace machine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code converted into machine lang.</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One line of assembly code converted to one/many lines of machine code</a:t>
            </a:r>
          </a:p>
        </p:txBody>
      </p:sp>
    </p:spTree>
    <p:extLst>
      <p:ext uri="{BB962C8B-B14F-4D97-AF65-F5344CB8AC3E}">
        <p14:creationId xmlns:p14="http://schemas.microsoft.com/office/powerpoint/2010/main" val="3197120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7810095D-C1C5-4D4A-9932-3847BB274A79}" type="slidenum">
              <a:rPr lang="en-US" altLang="zh-TW"/>
              <a:pPr/>
              <a:t>16</a:t>
            </a:fld>
            <a:endParaRPr lang="en-US" altLang="zh-TW"/>
          </a:p>
        </p:txBody>
      </p:sp>
      <p:sp>
        <p:nvSpPr>
          <p:cNvPr id="23554"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3555" name="Rectangle 3"/>
          <p:cNvSpPr>
            <a:spLocks noGrp="1" noChangeArrowheads="1"/>
          </p:cNvSpPr>
          <p:nvPr>
            <p:ph type="body" idx="1"/>
          </p:nvPr>
        </p:nvSpPr>
        <p:spPr/>
        <p:txBody>
          <a:bodyPr/>
          <a:lstStyle/>
          <a:p>
            <a:r>
              <a:rPr lang="en-US" altLang="zh-TW">
                <a:ea typeface="新細明體" pitchFamily="18" charset="-120"/>
              </a:rPr>
              <a:t>Network servers</a:t>
            </a:r>
          </a:p>
          <a:p>
            <a:pPr lvl="1"/>
            <a:r>
              <a:rPr lang="en-US" altLang="zh-TW">
                <a:ea typeface="新細明體" pitchFamily="18" charset="-120"/>
              </a:rPr>
              <a:t>Centralized computer</a:t>
            </a:r>
          </a:p>
          <a:p>
            <a:pPr lvl="1"/>
            <a:r>
              <a:rPr lang="en-US" altLang="zh-TW">
                <a:ea typeface="新細明體" pitchFamily="18" charset="-120"/>
              </a:rPr>
              <a:t>All other computers connect</a:t>
            </a:r>
          </a:p>
        </p:txBody>
      </p:sp>
      <p:pic>
        <p:nvPicPr>
          <p:cNvPr id="23557" name="Picture 5"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210175" cy="35004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DC383B1-6234-48BF-80B5-EC4374A8B60E}"/>
              </a:ext>
            </a:extLst>
          </p:cNvPr>
          <p:cNvSpPr>
            <a:spLocks noGrp="1"/>
          </p:cNvSpPr>
          <p:nvPr>
            <p:ph type="dt" sz="half" idx="10"/>
          </p:nvPr>
        </p:nvSpPr>
        <p:spPr/>
        <p:txBody>
          <a:bodyPr/>
          <a:lstStyle/>
          <a:p>
            <a:fld id="{F1329B3F-051B-4BC2-89E6-36DFE730FF66}" type="datetime1">
              <a:rPr lang="en-US" smtClean="0"/>
              <a:t>9/25/2020</a:t>
            </a:fld>
            <a:endParaRPr lang="en-US"/>
          </a:p>
        </p:txBody>
      </p:sp>
    </p:spTree>
    <p:extLst>
      <p:ext uri="{BB962C8B-B14F-4D97-AF65-F5344CB8AC3E}">
        <p14:creationId xmlns:p14="http://schemas.microsoft.com/office/powerpoint/2010/main" val="39156983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fld id="{78231B2C-3336-40B8-9F49-2909C8F0660F}" type="datetime1">
              <a:rPr lang="en-US" altLang="en-US" smtClean="0"/>
              <a:t>9/25/2020</a:t>
            </a:fld>
            <a:endParaRPr lang="en-US" altLang="en-US"/>
          </a:p>
        </p:txBody>
      </p:sp>
      <p:sp>
        <p:nvSpPr>
          <p:cNvPr id="7" name="Slide Number Placeholder 5"/>
          <p:cNvSpPr>
            <a:spLocks noGrp="1"/>
          </p:cNvSpPr>
          <p:nvPr>
            <p:ph type="sldNum" idx="12"/>
          </p:nvPr>
        </p:nvSpPr>
        <p:spPr/>
        <p:txBody>
          <a:bodyPr/>
          <a:lstStyle/>
          <a:p>
            <a:fld id="{A8A82941-592C-4655-999A-3EE15AAFE229}" type="slidenum">
              <a:rPr lang="en-US" altLang="en-US"/>
              <a:pPr/>
              <a:t>160</a:t>
            </a:fld>
            <a:endParaRPr lang="en-US" altLang="en-US"/>
          </a:p>
        </p:txBody>
      </p:sp>
      <p:sp>
        <p:nvSpPr>
          <p:cNvPr id="6451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Assembly Language</a:t>
            </a:r>
          </a:p>
        </p:txBody>
      </p:sp>
      <p:sp>
        <p:nvSpPr>
          <p:cNvPr id="64514" name="Rectangle 2"/>
          <p:cNvSpPr>
            <a:spLocks noGrp="1" noChangeArrowheads="1"/>
          </p:cNvSpPr>
          <p:nvPr>
            <p:ph type="body" idx="1"/>
          </p:nvPr>
        </p:nvSpPr>
        <p:spPr>
          <a:xfrm>
            <a:off x="653760" y="1568326"/>
            <a:ext cx="8032320" cy="4526395"/>
          </a:xfrm>
          <a:ln/>
        </p:spPr>
        <p:txBody>
          <a:bodyPr>
            <a:normAutofit lnSpcReduction="10000"/>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Advantages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More standardized &amp; easier to use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Operates efficiently (not as efficient as machine language code)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Easier to debug</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Disadvantages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Very lengthy programs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Complex</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Machine dependent</a:t>
            </a:r>
          </a:p>
        </p:txBody>
      </p:sp>
      <p:sp>
        <p:nvSpPr>
          <p:cNvPr id="64515" name="Text Box 3"/>
          <p:cNvSpPr txBox="1">
            <a:spLocks noChangeArrowheads="1"/>
          </p:cNvSpPr>
          <p:nvPr/>
        </p:nvSpPr>
        <p:spPr bwMode="auto">
          <a:xfrm>
            <a:off x="5598720" y="3940254"/>
            <a:ext cx="2695680" cy="2171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 pos="28956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ea typeface="方正明體" charset="0"/>
                <a:cs typeface="方正明體" charset="0"/>
              </a:defRPr>
            </a:lvl9pPr>
          </a:lstStyle>
          <a:p>
            <a:r>
              <a:rPr lang="en-US" altLang="en-US"/>
              <a:t>Start	Move N, R1</a:t>
            </a:r>
          </a:p>
          <a:p>
            <a:r>
              <a:rPr lang="en-US" altLang="en-US"/>
              <a:t>		Move N2, R2</a:t>
            </a:r>
          </a:p>
          <a:p>
            <a:r>
              <a:rPr lang="en-US" altLang="en-US"/>
              <a:t>		CLR R0</a:t>
            </a:r>
          </a:p>
          <a:p>
            <a:r>
              <a:rPr lang="en-US" altLang="en-US"/>
              <a:t>Loop 	Add (R2), R0</a:t>
            </a:r>
          </a:p>
          <a:p>
            <a:r>
              <a:rPr lang="en-US" altLang="en-US"/>
              <a:t>		Inc R2</a:t>
            </a:r>
          </a:p>
          <a:p>
            <a:r>
              <a:rPr lang="en-US" altLang="en-US"/>
              <a:t>		Dec R1</a:t>
            </a:r>
          </a:p>
          <a:p>
            <a:r>
              <a:rPr lang="en-US" altLang="en-US"/>
              <a:t>		BGTZ loop</a:t>
            </a:r>
          </a:p>
          <a:p>
            <a:r>
              <a:rPr lang="en-US" altLang="en-US"/>
              <a:t>		Move R0, sum</a:t>
            </a:r>
          </a:p>
          <a:p>
            <a:r>
              <a:rPr lang="en-US" altLang="en-US"/>
              <a:t>		Return</a:t>
            </a:r>
          </a:p>
        </p:txBody>
      </p:sp>
    </p:spTree>
    <p:extLst>
      <p:ext uri="{BB962C8B-B14F-4D97-AF65-F5344CB8AC3E}">
        <p14:creationId xmlns:p14="http://schemas.microsoft.com/office/powerpoint/2010/main" val="18957159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
          <p:cNvSpPr>
            <a:spLocks noGrp="1"/>
          </p:cNvSpPr>
          <p:nvPr>
            <p:ph type="dt" idx="10"/>
          </p:nvPr>
        </p:nvSpPr>
        <p:spPr/>
        <p:txBody>
          <a:bodyPr/>
          <a:lstStyle/>
          <a:p>
            <a:fld id="{17D2C225-1710-445F-A10A-495CE2D1B660}" type="datetime1">
              <a:rPr lang="en-US" altLang="en-US" smtClean="0"/>
              <a:t>9/25/2020</a:t>
            </a:fld>
            <a:endParaRPr lang="en-US" altLang="en-US"/>
          </a:p>
        </p:txBody>
      </p:sp>
      <p:sp>
        <p:nvSpPr>
          <p:cNvPr id="37" name="Slide Number Placeholder 5"/>
          <p:cNvSpPr>
            <a:spLocks noGrp="1"/>
          </p:cNvSpPr>
          <p:nvPr>
            <p:ph type="sldNum" idx="12"/>
          </p:nvPr>
        </p:nvSpPr>
        <p:spPr/>
        <p:txBody>
          <a:bodyPr/>
          <a:lstStyle/>
          <a:p>
            <a:fld id="{6241A251-39E3-43E4-A67F-CB2AB92E4E84}" type="slidenum">
              <a:rPr lang="en-US" altLang="en-US"/>
              <a:pPr/>
              <a:t>161</a:t>
            </a:fld>
            <a:endParaRPr lang="en-US" altLang="en-US"/>
          </a:p>
        </p:txBody>
      </p:sp>
      <p:sp>
        <p:nvSpPr>
          <p:cNvPr id="65537"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a:t>
            </a:r>
          </a:p>
        </p:txBody>
      </p:sp>
      <p:sp>
        <p:nvSpPr>
          <p:cNvPr id="65538" name="Rectangle 2"/>
          <p:cNvSpPr>
            <a:spLocks noGrp="1" noChangeArrowheads="1"/>
          </p:cNvSpPr>
          <p:nvPr>
            <p:ph type="body" idx="1"/>
          </p:nvPr>
        </p:nvSpPr>
        <p:spPr>
          <a:xfrm>
            <a:off x="653760" y="1306217"/>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All languages above assembly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Procedure oriented Languages (3</a:t>
            </a:r>
            <a:r>
              <a:rPr lang="en-US" altLang="en-US" baseline="33000"/>
              <a:t>rd</a:t>
            </a:r>
            <a:r>
              <a:rPr lang="en-US" altLang="en-US"/>
              <a:t> Gen.)</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General purpose language</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Express a logic</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Solve a variety of problems</a:t>
            </a:r>
          </a:p>
          <a:p>
            <a:pPr marL="1566581" lvl="1" indent="-519794">
              <a:buClr>
                <a:srgbClr val="FF6633"/>
              </a:buClr>
              <a:buSzPct val="7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e.g. Pascal, BASIC, FORTRAN, COBOL</a:t>
            </a:r>
          </a:p>
        </p:txBody>
      </p:sp>
      <p:graphicFrame>
        <p:nvGraphicFramePr>
          <p:cNvPr id="65539" name="Group 3"/>
          <p:cNvGraphicFramePr>
            <a:graphicFrameLocks noGrp="1"/>
          </p:cNvGraphicFramePr>
          <p:nvPr/>
        </p:nvGraphicFramePr>
        <p:xfrm>
          <a:off x="1113121" y="4290211"/>
          <a:ext cx="7541280" cy="1693583"/>
        </p:xfrm>
        <a:graphic>
          <a:graphicData uri="http://schemas.openxmlformats.org/drawingml/2006/table">
            <a:tbl>
              <a:tblPr/>
              <a:tblGrid>
                <a:gridCol w="4645440">
                  <a:extLst>
                    <a:ext uri="{9D8B030D-6E8A-4147-A177-3AD203B41FA5}">
                      <a16:colId xmlns:a16="http://schemas.microsoft.com/office/drawing/2014/main" val="20000"/>
                    </a:ext>
                  </a:extLst>
                </a:gridCol>
                <a:gridCol w="2895840">
                  <a:extLst>
                    <a:ext uri="{9D8B030D-6E8A-4147-A177-3AD203B41FA5}">
                      <a16:colId xmlns:a16="http://schemas.microsoft.com/office/drawing/2014/main" val="20001"/>
                    </a:ext>
                  </a:extLst>
                </a:gridCol>
              </a:tblGrid>
              <a:tr h="445886">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400" b="0" i="0" u="none" strike="noStrike" cap="none" normalizeH="0" baseline="0">
                          <a:ln>
                            <a:noFill/>
                          </a:ln>
                          <a:solidFill>
                            <a:srgbClr val="000000"/>
                          </a:solidFill>
                          <a:effectLst/>
                          <a:latin typeface="Arial" charset="0"/>
                          <a:ea typeface="WenQuanYi Zen Hei" charset="0"/>
                          <a:cs typeface="WenQuanYi Zen Hei" charset="0"/>
                        </a:rPr>
                        <a:t>Advantages</a:t>
                      </a:r>
                    </a:p>
                  </a:txBody>
                  <a:tcPr marL="81638" marR="81638" marT="63260"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B3B3B3"/>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a:ln>
                            <a:noFill/>
                          </a:ln>
                          <a:solidFill>
                            <a:srgbClr val="000000"/>
                          </a:solidFill>
                          <a:effectLst/>
                          <a:latin typeface="Arial" charset="0"/>
                          <a:ea typeface="WenQuanYi Zen Hei" charset="0"/>
                          <a:cs typeface="WenQuanYi Zen Hei" charset="0"/>
                        </a:rPr>
                        <a:t>Disadvantages</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B3B3B3"/>
                    </a:solidFill>
                  </a:tcPr>
                </a:tc>
                <a:extLst>
                  <a:ext uri="{0D108BD9-81ED-4DB2-BD59-A6C34878D82A}">
                    <a16:rowId xmlns:a16="http://schemas.microsoft.com/office/drawing/2014/main" val="10000"/>
                  </a:ext>
                </a:extLst>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a:ln>
                            <a:noFill/>
                          </a:ln>
                          <a:solidFill>
                            <a:srgbClr val="000000"/>
                          </a:solidFill>
                          <a:effectLst/>
                          <a:latin typeface="Arial" charset="0"/>
                          <a:ea typeface="WenQuanYi Zen Hei" charset="0"/>
                          <a:cs typeface="WenQuanYi Zen Hei" charset="0"/>
                        </a:rPr>
                        <a:t>English like statements</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a:ln>
                            <a:noFill/>
                          </a:ln>
                          <a:solidFill>
                            <a:srgbClr val="000000"/>
                          </a:solidFill>
                          <a:effectLst/>
                          <a:latin typeface="Arial" charset="0"/>
                          <a:ea typeface="WenQuanYi Zen Hei" charset="0"/>
                          <a:cs typeface="WenQuanYi Zen Hei" charset="0"/>
                        </a:rPr>
                        <a:t>Executes more slowly</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1"/>
                  </a:ext>
                </a:extLst>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a:ln>
                            <a:noFill/>
                          </a:ln>
                          <a:solidFill>
                            <a:srgbClr val="000000"/>
                          </a:solidFill>
                          <a:effectLst/>
                          <a:latin typeface="Arial" charset="0"/>
                          <a:ea typeface="WenQuanYi Zen Hei" charset="0"/>
                          <a:cs typeface="WenQuanYi Zen Hei" charset="0"/>
                        </a:rPr>
                        <a:t>Easy to understand and modify</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US" altLang="en-US" sz="1600" b="0" i="0" u="none" strike="noStrike" cap="none" normalizeH="0" baseline="0">
                        <a:ln>
                          <a:noFill/>
                        </a:ln>
                        <a:solidFill>
                          <a:srgbClr val="000000"/>
                        </a:solidFill>
                        <a:effectLst/>
                        <a:latin typeface="Arial" charset="0"/>
                        <a:ea typeface="方正明體" charset="0"/>
                        <a:cs typeface="方正明體" charset="0"/>
                      </a:endParaRPr>
                    </a:p>
                  </a:txBody>
                  <a:tcPr marL="81638" marR="81638" marT="56859"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2"/>
                  </a:ext>
                </a:extLst>
              </a:tr>
              <a:tr h="415899">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marL="431800" indent="-215900">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431800" marR="0" lvl="1" indent="-215900" algn="l" defTabSz="449263" rtl="0" eaLnBrk="1" fontAlgn="base" latinLnBrk="0" hangingPunct="0">
                        <a:lnSpc>
                          <a:spcPct val="93000"/>
                        </a:lnSpc>
                        <a:spcBef>
                          <a:spcPct val="0"/>
                        </a:spcBef>
                        <a:spcAft>
                          <a:spcPct val="0"/>
                        </a:spcAft>
                        <a:buClr>
                          <a:srgbClr val="000000"/>
                        </a:buClr>
                        <a:buSzPct val="4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kumimoji="0" lang="en-US" altLang="en-US" sz="2200" b="0" i="0" u="none" strike="noStrike" cap="none" normalizeH="0" baseline="0">
                          <a:ln>
                            <a:noFill/>
                          </a:ln>
                          <a:solidFill>
                            <a:srgbClr val="000000"/>
                          </a:solidFill>
                          <a:effectLst/>
                          <a:latin typeface="Arial" charset="0"/>
                          <a:ea typeface="WenQuanYi Zen Hei" charset="0"/>
                          <a:cs typeface="WenQuanYi Zen Hei" charset="0"/>
                        </a:rPr>
                        <a:t>Machine independent</a:t>
                      </a:r>
                    </a:p>
                  </a:txBody>
                  <a:tcPr marL="81638" marR="81638" marT="61658"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Aft>
                          <a:spcPts val="1425"/>
                        </a:spcAft>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80"/>
                          </a:solidFill>
                          <a:latin typeface="Arial" charset="0"/>
                          <a:cs typeface="Arial Unicode MS" charset="0"/>
                        </a:defRPr>
                      </a:lvl1pPr>
                      <a:lvl2pPr>
                        <a:spcAft>
                          <a:spcPts val="1138"/>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80"/>
                          </a:solidFill>
                          <a:latin typeface="Arial" charset="0"/>
                          <a:cs typeface="Arial Unicode MS" charset="0"/>
                        </a:defRPr>
                      </a:lvl2pPr>
                      <a:lvl3pPr>
                        <a:spcAft>
                          <a:spcPts val="850"/>
                        </a:spcAft>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80"/>
                          </a:solidFill>
                          <a:latin typeface="Arial" charset="0"/>
                          <a:cs typeface="Arial Unicode MS" charset="0"/>
                        </a:defRPr>
                      </a:lvl3pPr>
                      <a:lvl4pPr>
                        <a:spcAft>
                          <a:spcPts val="575"/>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4pPr>
                      <a:lvl5pPr>
                        <a:spcAft>
                          <a:spcPts val="288"/>
                        </a:spcAft>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5pPr>
                      <a:lvl6pPr marL="25146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6pPr>
                      <a:lvl7pPr marL="29718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7pPr>
                      <a:lvl8pPr marL="34290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8pPr>
                      <a:lvl9pPr marL="3886200" indent="-228600" defTabSz="449263" fontAlgn="base" hangingPunct="0">
                        <a:lnSpc>
                          <a:spcPct val="93000"/>
                        </a:lnSpc>
                        <a:spcBef>
                          <a:spcPct val="0"/>
                        </a:spcBef>
                        <a:spcAft>
                          <a:spcPts val="288"/>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80"/>
                          </a:solidFill>
                          <a:latin typeface="Arial" charset="0"/>
                          <a:cs typeface="Arial Unicode MS"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US" altLang="en-US" sz="1600" b="0" i="0" u="none" strike="noStrike" cap="none" normalizeH="0" baseline="0">
                        <a:ln>
                          <a:noFill/>
                        </a:ln>
                        <a:solidFill>
                          <a:srgbClr val="000000"/>
                        </a:solidFill>
                        <a:effectLst/>
                        <a:latin typeface="Arial" charset="0"/>
                        <a:ea typeface="方正明體" charset="0"/>
                        <a:cs typeface="方正明體" charset="0"/>
                      </a:endParaRPr>
                    </a:p>
                  </a:txBody>
                  <a:tcPr marL="81638" marR="81638" marT="56859" marB="42456"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94827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4486425-8EFA-4C44-B029-F17C274CC354}" type="slidenum">
              <a:rPr lang="en-US" altLang="en-US"/>
              <a:pPr/>
              <a:t>162</a:t>
            </a:fld>
            <a:endParaRPr lang="en-US" altLang="en-US"/>
          </a:p>
        </p:txBody>
      </p:sp>
      <p:sp>
        <p:nvSpPr>
          <p:cNvPr id="10242" name="Rectangle 2"/>
          <p:cNvSpPr>
            <a:spLocks noGrp="1" noChangeArrowheads="1"/>
          </p:cNvSpPr>
          <p:nvPr>
            <p:ph type="title"/>
          </p:nvPr>
        </p:nvSpPr>
        <p:spPr/>
        <p:txBody>
          <a:bodyPr/>
          <a:lstStyle/>
          <a:p>
            <a:r>
              <a:rPr lang="en-US" altLang="en-US"/>
              <a:t>Language Categories</a:t>
            </a:r>
          </a:p>
        </p:txBody>
      </p:sp>
      <p:sp>
        <p:nvSpPr>
          <p:cNvPr id="10243" name="Rectangle 3"/>
          <p:cNvSpPr>
            <a:spLocks noGrp="1" noChangeArrowheads="1"/>
          </p:cNvSpPr>
          <p:nvPr>
            <p:ph type="body" idx="1"/>
          </p:nvPr>
        </p:nvSpPr>
        <p:spPr/>
        <p:txBody>
          <a:bodyPr>
            <a:normAutofit lnSpcReduction="10000"/>
          </a:bodyPr>
          <a:lstStyle/>
          <a:p>
            <a:r>
              <a:rPr lang="en-US" altLang="en-US"/>
              <a:t>Third generation languages (3GL)</a:t>
            </a:r>
          </a:p>
          <a:p>
            <a:pPr lvl="1"/>
            <a:r>
              <a:rPr lang="en-US" altLang="en-US"/>
              <a:t>First higher level language</a:t>
            </a:r>
          </a:p>
          <a:p>
            <a:pPr lvl="1"/>
            <a:r>
              <a:rPr lang="en-US" altLang="en-US"/>
              <a:t>Supports structured and OOP</a:t>
            </a:r>
          </a:p>
          <a:p>
            <a:pPr lvl="2"/>
            <a:r>
              <a:rPr lang="en-US" altLang="en-US"/>
              <a:t>Code is reusable</a:t>
            </a:r>
          </a:p>
          <a:p>
            <a:pPr lvl="2"/>
            <a:r>
              <a:rPr lang="en-US" altLang="en-US"/>
              <a:t>Code is portable</a:t>
            </a:r>
          </a:p>
          <a:p>
            <a:pPr lvl="1"/>
            <a:r>
              <a:rPr lang="en-US" altLang="en-US"/>
              <a:t>Typically written in an IDE</a:t>
            </a:r>
          </a:p>
          <a:p>
            <a:pPr lvl="1"/>
            <a:r>
              <a:rPr lang="en-US" altLang="en-US"/>
              <a:t>C/C++ creates games and applications</a:t>
            </a:r>
          </a:p>
          <a:p>
            <a:pPr lvl="1"/>
            <a:r>
              <a:rPr lang="en-US" altLang="en-US"/>
              <a:t>Java creates web applets</a:t>
            </a:r>
          </a:p>
          <a:p>
            <a:pPr lvl="1"/>
            <a:r>
              <a:rPr lang="en-US" altLang="en-US"/>
              <a:t>ActiveX creates Web and Windows applets</a:t>
            </a:r>
          </a:p>
        </p:txBody>
      </p:sp>
      <p:sp>
        <p:nvSpPr>
          <p:cNvPr id="2" name="Date Placeholder 1">
            <a:extLst>
              <a:ext uri="{FF2B5EF4-FFF2-40B4-BE49-F238E27FC236}">
                <a16:creationId xmlns:a16="http://schemas.microsoft.com/office/drawing/2014/main" id="{0F419D95-12EA-41FD-9AD4-C2EC428E8D52}"/>
              </a:ext>
            </a:extLst>
          </p:cNvPr>
          <p:cNvSpPr>
            <a:spLocks noGrp="1"/>
          </p:cNvSpPr>
          <p:nvPr>
            <p:ph type="dt" sz="half" idx="10"/>
          </p:nvPr>
        </p:nvSpPr>
        <p:spPr/>
        <p:txBody>
          <a:bodyPr/>
          <a:lstStyle/>
          <a:p>
            <a:fld id="{09FD5B9D-96CF-4450-8FD0-061CB9D7E4C7}" type="datetime1">
              <a:rPr lang="en-US" smtClean="0"/>
              <a:t>9/25/2020</a:t>
            </a:fld>
            <a:endParaRPr lang="en-US"/>
          </a:p>
        </p:txBody>
      </p:sp>
    </p:spTree>
    <p:extLst>
      <p:ext uri="{BB962C8B-B14F-4D97-AF65-F5344CB8AC3E}">
        <p14:creationId xmlns:p14="http://schemas.microsoft.com/office/powerpoint/2010/main" val="4070675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368B3220-13CA-4F5E-8CD1-960FC909E293}"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332DDB22-CDAE-420F-8C89-0605D31342B0}" type="slidenum">
              <a:rPr lang="en-US" altLang="en-US"/>
              <a:pPr/>
              <a:t>163</a:t>
            </a:fld>
            <a:endParaRPr lang="en-US" altLang="en-US"/>
          </a:p>
        </p:txBody>
      </p:sp>
      <p:sp>
        <p:nvSpPr>
          <p:cNvPr id="6656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 ...</a:t>
            </a:r>
          </a:p>
        </p:txBody>
      </p:sp>
      <p:sp>
        <p:nvSpPr>
          <p:cNvPr id="66562"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Problem oriented languages (4</a:t>
            </a:r>
            <a:r>
              <a:rPr lang="en-US" altLang="en-US" baseline="33000"/>
              <a:t>th</a:t>
            </a:r>
            <a:r>
              <a:rPr lang="en-US" altLang="en-US"/>
              <a:t> Gen.)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Solve specific problems or develop specific applications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PC Application software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Query languages &amp; report generators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Application generators</a:t>
            </a:r>
          </a:p>
        </p:txBody>
      </p:sp>
    </p:spTree>
    <p:extLst>
      <p:ext uri="{BB962C8B-B14F-4D97-AF65-F5344CB8AC3E}">
        <p14:creationId xmlns:p14="http://schemas.microsoft.com/office/powerpoint/2010/main" val="32434946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BF63FE0B-7D8A-4BB6-B0BA-E4EA79605746}" type="slidenum">
              <a:rPr lang="en-US" altLang="en-US"/>
              <a:pPr/>
              <a:t>164</a:t>
            </a:fld>
            <a:endParaRPr lang="en-US" altLang="en-US"/>
          </a:p>
        </p:txBody>
      </p:sp>
      <p:sp>
        <p:nvSpPr>
          <p:cNvPr id="11266" name="Rectangle 2"/>
          <p:cNvSpPr>
            <a:spLocks noGrp="1" noChangeArrowheads="1"/>
          </p:cNvSpPr>
          <p:nvPr>
            <p:ph type="title"/>
          </p:nvPr>
        </p:nvSpPr>
        <p:spPr/>
        <p:txBody>
          <a:bodyPr/>
          <a:lstStyle/>
          <a:p>
            <a:r>
              <a:rPr lang="en-US" altLang="en-US"/>
              <a:t>Language Categories</a:t>
            </a:r>
          </a:p>
        </p:txBody>
      </p:sp>
      <p:sp>
        <p:nvSpPr>
          <p:cNvPr id="11267" name="Rectangle 3"/>
          <p:cNvSpPr>
            <a:spLocks noGrp="1" noChangeArrowheads="1"/>
          </p:cNvSpPr>
          <p:nvPr>
            <p:ph type="body" idx="1"/>
          </p:nvPr>
        </p:nvSpPr>
        <p:spPr/>
        <p:txBody>
          <a:bodyPr/>
          <a:lstStyle/>
          <a:p>
            <a:r>
              <a:rPr lang="en-US" altLang="en-US"/>
              <a:t>Fourth generation languages (4GL)</a:t>
            </a:r>
          </a:p>
          <a:p>
            <a:pPr lvl="1"/>
            <a:r>
              <a:rPr lang="en-US" altLang="en-US"/>
              <a:t>Easier to use than 3GL</a:t>
            </a:r>
          </a:p>
          <a:p>
            <a:pPr lvl="1"/>
            <a:r>
              <a:rPr lang="en-US" altLang="en-US"/>
              <a:t>Coded in a visual IDE</a:t>
            </a:r>
          </a:p>
          <a:p>
            <a:pPr lvl="1"/>
            <a:r>
              <a:rPr lang="en-US" altLang="en-US"/>
              <a:t>Tools reduce the amount of code</a:t>
            </a:r>
          </a:p>
          <a:p>
            <a:pPr lvl="1"/>
            <a:r>
              <a:rPr lang="en-US" altLang="en-US"/>
              <a:t>Object oriented programming</a:t>
            </a:r>
          </a:p>
          <a:p>
            <a:pPr lvl="1"/>
            <a:r>
              <a:rPr lang="en-US" altLang="en-US"/>
              <a:t>Microsoft .Net is a language</a:t>
            </a:r>
          </a:p>
          <a:p>
            <a:pPr lvl="1"/>
            <a:r>
              <a:rPr lang="en-US" altLang="en-US"/>
              <a:t>Dream Weaver is an 4GL IDE</a:t>
            </a:r>
          </a:p>
        </p:txBody>
      </p:sp>
      <p:sp>
        <p:nvSpPr>
          <p:cNvPr id="2" name="Date Placeholder 1">
            <a:extLst>
              <a:ext uri="{FF2B5EF4-FFF2-40B4-BE49-F238E27FC236}">
                <a16:creationId xmlns:a16="http://schemas.microsoft.com/office/drawing/2014/main" id="{500C5D34-D61B-4A93-9E18-0DCF4BF767B0}"/>
              </a:ext>
            </a:extLst>
          </p:cNvPr>
          <p:cNvSpPr>
            <a:spLocks noGrp="1"/>
          </p:cNvSpPr>
          <p:nvPr>
            <p:ph type="dt" sz="half" idx="10"/>
          </p:nvPr>
        </p:nvSpPr>
        <p:spPr/>
        <p:txBody>
          <a:bodyPr/>
          <a:lstStyle/>
          <a:p>
            <a:fld id="{B40DB5AA-4BA7-4E8C-A9E6-F6D63E83BE32}" type="datetime1">
              <a:rPr lang="en-US" smtClean="0"/>
              <a:t>9/25/2020</a:t>
            </a:fld>
            <a:endParaRPr lang="en-US"/>
          </a:p>
        </p:txBody>
      </p:sp>
    </p:spTree>
    <p:extLst>
      <p:ext uri="{BB962C8B-B14F-4D97-AF65-F5344CB8AC3E}">
        <p14:creationId xmlns:p14="http://schemas.microsoft.com/office/powerpoint/2010/main" val="1853894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88B57876-E5D1-4F05-AB59-6970650BB432}"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037766A5-949B-4FB0-B538-E8F4BB374C6E}" type="slidenum">
              <a:rPr lang="en-US" altLang="en-US"/>
              <a:pPr/>
              <a:t>165</a:t>
            </a:fld>
            <a:endParaRPr lang="en-US" altLang="en-US"/>
          </a:p>
        </p:txBody>
      </p:sp>
      <p:sp>
        <p:nvSpPr>
          <p:cNvPr id="6758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High Level Languages ...</a:t>
            </a:r>
          </a:p>
        </p:txBody>
      </p:sp>
      <p:sp>
        <p:nvSpPr>
          <p:cNvPr id="6758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Natural language (5</a:t>
            </a:r>
            <a:r>
              <a:rPr lang="en-US" altLang="en-US" baseline="33000"/>
              <a:t>th</a:t>
            </a:r>
            <a:r>
              <a:rPr lang="en-US" altLang="en-US"/>
              <a:t> Gen.)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Make man-machine interface humanlike </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Simulate learning process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LISP and PROLOG</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p:txBody>
      </p:sp>
    </p:spTree>
    <p:extLst>
      <p:ext uri="{BB962C8B-B14F-4D97-AF65-F5344CB8AC3E}">
        <p14:creationId xmlns:p14="http://schemas.microsoft.com/office/powerpoint/2010/main" val="21922703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AAA41543-C8AE-471E-B3B4-2B92400943C0}" type="slidenum">
              <a:rPr lang="en-US" altLang="en-US"/>
              <a:pPr/>
              <a:t>166</a:t>
            </a:fld>
            <a:endParaRPr lang="en-US" altLang="en-US"/>
          </a:p>
        </p:txBody>
      </p:sp>
      <p:sp>
        <p:nvSpPr>
          <p:cNvPr id="4098" name="Rectangle 2"/>
          <p:cNvSpPr>
            <a:spLocks noGrp="1" noChangeArrowheads="1"/>
          </p:cNvSpPr>
          <p:nvPr>
            <p:ph type="title"/>
          </p:nvPr>
        </p:nvSpPr>
        <p:spPr/>
        <p:txBody>
          <a:bodyPr/>
          <a:lstStyle/>
          <a:p>
            <a:r>
              <a:rPr lang="en-US" altLang="en-US" dirty="0"/>
              <a:t>Programming Languages</a:t>
            </a:r>
          </a:p>
        </p:txBody>
      </p:sp>
      <p:sp>
        <p:nvSpPr>
          <p:cNvPr id="4099" name="Rectangle 3"/>
          <p:cNvSpPr>
            <a:spLocks noGrp="1" noChangeArrowheads="1"/>
          </p:cNvSpPr>
          <p:nvPr>
            <p:ph type="body" idx="1"/>
          </p:nvPr>
        </p:nvSpPr>
        <p:spPr/>
        <p:txBody>
          <a:bodyPr/>
          <a:lstStyle/>
          <a:p>
            <a:r>
              <a:rPr lang="en-US" altLang="en-US"/>
              <a:t>Used to generate source code</a:t>
            </a:r>
          </a:p>
          <a:p>
            <a:r>
              <a:rPr lang="en-US" altLang="en-US"/>
              <a:t>Avoids using machine code</a:t>
            </a:r>
          </a:p>
          <a:p>
            <a:r>
              <a:rPr lang="en-US" altLang="en-US"/>
              <a:t>Have strict rules of syntax</a:t>
            </a:r>
          </a:p>
          <a:p>
            <a:pPr lvl="1"/>
            <a:r>
              <a:rPr lang="en-US" altLang="en-US"/>
              <a:t>Symbols and punctuation have meaning</a:t>
            </a:r>
          </a:p>
          <a:p>
            <a:pPr lvl="1"/>
            <a:r>
              <a:rPr lang="en-US" altLang="en-US"/>
              <a:t>Spelling must be exact</a:t>
            </a:r>
          </a:p>
          <a:p>
            <a:r>
              <a:rPr lang="en-US" altLang="en-US"/>
              <a:t>Code is converted into machine language</a:t>
            </a:r>
          </a:p>
        </p:txBody>
      </p:sp>
      <p:sp>
        <p:nvSpPr>
          <p:cNvPr id="2" name="Date Placeholder 1">
            <a:extLst>
              <a:ext uri="{FF2B5EF4-FFF2-40B4-BE49-F238E27FC236}">
                <a16:creationId xmlns:a16="http://schemas.microsoft.com/office/drawing/2014/main" id="{A4C42B44-5E8C-4413-A46E-94AFEF9457C0}"/>
              </a:ext>
            </a:extLst>
          </p:cNvPr>
          <p:cNvSpPr>
            <a:spLocks noGrp="1"/>
          </p:cNvSpPr>
          <p:nvPr>
            <p:ph type="dt" sz="half" idx="10"/>
          </p:nvPr>
        </p:nvSpPr>
        <p:spPr/>
        <p:txBody>
          <a:bodyPr/>
          <a:lstStyle/>
          <a:p>
            <a:fld id="{A73C89A9-5A0D-4A7D-AA48-A9A72C1AC861}" type="datetime1">
              <a:rPr lang="en-US" smtClean="0"/>
              <a:t>9/25/2020</a:t>
            </a:fld>
            <a:endParaRPr lang="en-US"/>
          </a:p>
        </p:txBody>
      </p:sp>
    </p:spTree>
    <p:extLst>
      <p:ext uri="{BB962C8B-B14F-4D97-AF65-F5344CB8AC3E}">
        <p14:creationId xmlns:p14="http://schemas.microsoft.com/office/powerpoint/2010/main" val="3734229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461D5565-9FAB-4F55-85A3-EC36E25600BF}"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68C06E0B-DDF0-414E-8F26-05BC4F4E5072}" type="slidenum">
              <a:rPr lang="en-US" altLang="en-US"/>
              <a:pPr/>
              <a:t>167</a:t>
            </a:fld>
            <a:endParaRPr lang="en-US" altLang="en-US"/>
          </a:p>
        </p:txBody>
      </p:sp>
      <p:sp>
        <p:nvSpPr>
          <p:cNvPr id="5222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Interpreter</a:t>
            </a:r>
          </a:p>
        </p:txBody>
      </p:sp>
      <p:sp>
        <p:nvSpPr>
          <p:cNvPr id="52226" name="Rectangle 2"/>
          <p:cNvSpPr>
            <a:spLocks noGrp="1" noChangeArrowheads="1"/>
          </p:cNvSpPr>
          <p:nvPr>
            <p:ph type="body" idx="1"/>
          </p:nvPr>
        </p:nvSpPr>
        <p:spPr>
          <a:xfrm>
            <a:off x="653760" y="1795870"/>
            <a:ext cx="8032320" cy="4864831"/>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Spanish PM talking to  Japanese PM</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Dumb machine, knows only 1 &amp; 0</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Interprets the high level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Interprets line by line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Converts each line of code just before execution</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Executes program line immediately</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p:txBody>
      </p:sp>
    </p:spTree>
    <p:extLst>
      <p:ext uri="{BB962C8B-B14F-4D97-AF65-F5344CB8AC3E}">
        <p14:creationId xmlns:p14="http://schemas.microsoft.com/office/powerpoint/2010/main" val="773594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C7DC8AB2-4A23-49F6-A33B-7098465F1A59}"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8D60EFC9-A04E-4A9E-88C5-EF3A09A0D876}" type="slidenum">
              <a:rPr lang="en-US" altLang="en-US"/>
              <a:pPr/>
              <a:t>168</a:t>
            </a:fld>
            <a:endParaRPr lang="en-US" altLang="en-US"/>
          </a:p>
        </p:txBody>
      </p:sp>
      <p:sp>
        <p:nvSpPr>
          <p:cNvPr id="5324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Interpreter ...</a:t>
            </a:r>
          </a:p>
        </p:txBody>
      </p:sp>
      <p:sp>
        <p:nvSpPr>
          <p:cNvPr id="53250" name="Rectangle 2"/>
          <p:cNvSpPr>
            <a:spLocks noGrp="1" noChangeArrowheads="1"/>
          </p:cNvSpPr>
          <p:nvPr>
            <p:ph type="body" idx="1"/>
          </p:nvPr>
        </p:nvSpPr>
        <p:spPr>
          <a:xfrm>
            <a:off x="653760" y="1795870"/>
            <a:ext cx="8032320" cy="4700654"/>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Converts to intermediate level language machine can understand and executes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No object code is stored</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One line executed several times, them converted to machine language each time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Delay</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Example BASIC, Perl, MATLAB, Python, etc..</a:t>
            </a:r>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a:p>
            <a:pPr marL="391645" indent="-293733">
              <a:buClr>
                <a:srgbClr val="FF6633"/>
              </a:buClr>
              <a:buSzPct val="45000"/>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endParaRPr lang="en-US" altLang="en-US"/>
          </a:p>
        </p:txBody>
      </p:sp>
    </p:spTree>
    <p:extLst>
      <p:ext uri="{BB962C8B-B14F-4D97-AF65-F5344CB8AC3E}">
        <p14:creationId xmlns:p14="http://schemas.microsoft.com/office/powerpoint/2010/main" val="3073973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idx="10"/>
          </p:nvPr>
        </p:nvSpPr>
        <p:spPr/>
        <p:txBody>
          <a:bodyPr/>
          <a:lstStyle/>
          <a:p>
            <a:fld id="{ED0564C6-1543-484A-B732-7F1F6D8544B0}" type="datetime1">
              <a:rPr lang="en-US" altLang="en-US" smtClean="0"/>
              <a:t>9/25/2020</a:t>
            </a:fld>
            <a:endParaRPr lang="en-US" altLang="en-US"/>
          </a:p>
        </p:txBody>
      </p:sp>
      <p:sp>
        <p:nvSpPr>
          <p:cNvPr id="6" name="Slide Number Placeholder 4"/>
          <p:cNvSpPr>
            <a:spLocks noGrp="1"/>
          </p:cNvSpPr>
          <p:nvPr>
            <p:ph type="sldNum" idx="12"/>
          </p:nvPr>
        </p:nvSpPr>
        <p:spPr/>
        <p:txBody>
          <a:bodyPr/>
          <a:lstStyle/>
          <a:p>
            <a:fld id="{C7526C99-B69E-4D76-8F17-E83DA651DE43}" type="slidenum">
              <a:rPr lang="en-US" altLang="en-US"/>
              <a:pPr/>
              <a:t>169</a:t>
            </a:fld>
            <a:endParaRPr lang="en-US" altLang="en-US"/>
          </a:p>
        </p:txBody>
      </p:sp>
      <p:sp>
        <p:nvSpPr>
          <p:cNvPr id="5632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UN Assembly ...</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120" y="1258692"/>
            <a:ext cx="6220800" cy="43550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40581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6EE8728-6A55-435F-BBC8-2C99145EC303}" type="slidenum">
              <a:rPr lang="en-US" altLang="zh-TW"/>
              <a:pPr/>
              <a:t>17</a:t>
            </a:fld>
            <a:endParaRPr lang="en-US" altLang="zh-TW"/>
          </a:p>
        </p:txBody>
      </p:sp>
      <p:sp>
        <p:nvSpPr>
          <p:cNvPr id="60418"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0419" name="Rectangle 3"/>
          <p:cNvSpPr>
            <a:spLocks noGrp="1" noChangeArrowheads="1"/>
          </p:cNvSpPr>
          <p:nvPr>
            <p:ph type="body" idx="1"/>
          </p:nvPr>
        </p:nvSpPr>
        <p:spPr/>
        <p:txBody>
          <a:bodyPr/>
          <a:lstStyle/>
          <a:p>
            <a:r>
              <a:rPr lang="en-US" altLang="zh-TW" dirty="0">
                <a:ea typeface="新細明體" pitchFamily="18" charset="-120"/>
              </a:rPr>
              <a:t>Network servers</a:t>
            </a:r>
          </a:p>
          <a:p>
            <a:pPr lvl="1"/>
            <a:r>
              <a:rPr lang="en-US" altLang="zh-TW" dirty="0">
                <a:ea typeface="新細明體" pitchFamily="18" charset="-120"/>
              </a:rPr>
              <a:t>Provides access to network resources</a:t>
            </a:r>
          </a:p>
          <a:p>
            <a:pPr lvl="1"/>
            <a:r>
              <a:rPr lang="en-US" altLang="zh-TW" dirty="0">
                <a:ea typeface="新細明體" pitchFamily="18" charset="-120"/>
              </a:rPr>
              <a:t>Multiple servers are called server farms</a:t>
            </a:r>
          </a:p>
          <a:p>
            <a:pPr lvl="1"/>
            <a:r>
              <a:rPr lang="en-US" altLang="zh-TW" dirty="0">
                <a:ea typeface="新細明體" pitchFamily="18" charset="-120"/>
              </a:rPr>
              <a:t>Often simply a powerful desktop</a:t>
            </a:r>
          </a:p>
          <a:p>
            <a:endParaRPr lang="zh-TW" altLang="en-US" dirty="0">
              <a:ea typeface="新細明體" pitchFamily="18" charset="-120"/>
            </a:endParaRPr>
          </a:p>
        </p:txBody>
      </p:sp>
      <p:pic>
        <p:nvPicPr>
          <p:cNvPr id="60420" name="Picture 4" descr="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81769"/>
            <a:ext cx="5943600" cy="307623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B8E9A3D-0146-45DF-8E35-8A916D0523DD}"/>
              </a:ext>
            </a:extLst>
          </p:cNvPr>
          <p:cNvSpPr>
            <a:spLocks noGrp="1"/>
          </p:cNvSpPr>
          <p:nvPr>
            <p:ph type="dt" sz="half" idx="10"/>
          </p:nvPr>
        </p:nvSpPr>
        <p:spPr/>
        <p:txBody>
          <a:bodyPr/>
          <a:lstStyle/>
          <a:p>
            <a:fld id="{FB83CB93-5EEC-4834-B2D8-58A562B30D1D}" type="datetime1">
              <a:rPr lang="en-US" smtClean="0"/>
              <a:t>9/25/2020</a:t>
            </a:fld>
            <a:endParaRPr lang="en-US"/>
          </a:p>
        </p:txBody>
      </p:sp>
    </p:spTree>
    <p:extLst>
      <p:ext uri="{BB962C8B-B14F-4D97-AF65-F5344CB8AC3E}">
        <p14:creationId xmlns:p14="http://schemas.microsoft.com/office/powerpoint/2010/main" val="4648715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DFC6363B-9F7C-4E05-9FF6-E9ECD8A59FC8}"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8458B51F-F35C-4588-9E42-6F7E5B364766}" type="slidenum">
              <a:rPr lang="en-US" altLang="en-US"/>
              <a:pPr/>
              <a:t>170</a:t>
            </a:fld>
            <a:endParaRPr lang="en-US" altLang="en-US"/>
          </a:p>
        </p:txBody>
      </p:sp>
      <p:sp>
        <p:nvSpPr>
          <p:cNvPr id="5734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Compiler</a:t>
            </a:r>
          </a:p>
        </p:txBody>
      </p:sp>
      <p:sp>
        <p:nvSpPr>
          <p:cNvPr id="5734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UN General Assembly</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Predefined text, pretranslated, audio and printed text available during live address in own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Complied text</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Compile program in  machine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Compiler program's job</a:t>
            </a:r>
          </a:p>
        </p:txBody>
      </p:sp>
    </p:spTree>
    <p:extLst>
      <p:ext uri="{BB962C8B-B14F-4D97-AF65-F5344CB8AC3E}">
        <p14:creationId xmlns:p14="http://schemas.microsoft.com/office/powerpoint/2010/main" val="13577481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2D71276A-B41B-4DAB-9BF0-75C3CC5BDC15}"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39886127-4858-47AC-A67C-AE3F24719E0B}" type="slidenum">
              <a:rPr lang="en-US" altLang="en-US"/>
              <a:pPr/>
              <a:t>171</a:t>
            </a:fld>
            <a:endParaRPr lang="en-US" altLang="en-US"/>
          </a:p>
        </p:txBody>
      </p:sp>
      <p:sp>
        <p:nvSpPr>
          <p:cNvPr id="5836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Compiler ...</a:t>
            </a:r>
          </a:p>
        </p:txBody>
      </p:sp>
      <p:sp>
        <p:nvSpPr>
          <p:cNvPr id="58370" name="Rectangle 2"/>
          <p:cNvSpPr>
            <a:spLocks noGrp="1" noChangeArrowheads="1"/>
          </p:cNvSpPr>
          <p:nvPr>
            <p:ph type="body" idx="1"/>
          </p:nvPr>
        </p:nvSpPr>
        <p:spPr>
          <a:xfrm>
            <a:off x="653760" y="1339341"/>
            <a:ext cx="8032320" cy="4575361"/>
          </a:xfrm>
          <a:ln/>
        </p:spPr>
        <p:txBody>
          <a:bodyPr tIns="22399"/>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Translate source code into object code/machine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Look at entire source code, collect and reorganise instructions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Fast</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Better than interpreted languages</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Executed faster and more efficiently once object code is obtained</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Many compilers exist for same language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sz="2500"/>
              <a:t>Example C, FORTRAN, COBOL</a:t>
            </a:r>
          </a:p>
        </p:txBody>
      </p:sp>
    </p:spTree>
    <p:extLst>
      <p:ext uri="{BB962C8B-B14F-4D97-AF65-F5344CB8AC3E}">
        <p14:creationId xmlns:p14="http://schemas.microsoft.com/office/powerpoint/2010/main" val="39289681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13B-</a:t>
            </a:r>
            <a:fld id="{BC5705AB-3790-4260-9306-54326053B3E8}" type="slidenum">
              <a:rPr lang="en-US" altLang="en-US"/>
              <a:pPr/>
              <a:t>172</a:t>
            </a:fld>
            <a:endParaRPr lang="en-US" altLang="en-US"/>
          </a:p>
        </p:txBody>
      </p:sp>
      <p:sp>
        <p:nvSpPr>
          <p:cNvPr id="34818" name="Rectangle 2"/>
          <p:cNvSpPr>
            <a:spLocks noGrp="1" noChangeArrowheads="1"/>
          </p:cNvSpPr>
          <p:nvPr>
            <p:ph type="title"/>
          </p:nvPr>
        </p:nvSpPr>
        <p:spPr/>
        <p:txBody>
          <a:bodyPr/>
          <a:lstStyle/>
          <a:p>
            <a:r>
              <a:rPr lang="en-US" altLang="en-US"/>
              <a:t>Microsoft.NET</a:t>
            </a:r>
          </a:p>
        </p:txBody>
      </p:sp>
      <p:pic>
        <p:nvPicPr>
          <p:cNvPr id="34820" name="Picture 4" descr="nor78902_B13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7315200" cy="46815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60B7AADE-2432-4CE3-B080-CA8B32FC9993}"/>
              </a:ext>
            </a:extLst>
          </p:cNvPr>
          <p:cNvSpPr>
            <a:spLocks noGrp="1"/>
          </p:cNvSpPr>
          <p:nvPr>
            <p:ph type="dt" sz="half" idx="10"/>
          </p:nvPr>
        </p:nvSpPr>
        <p:spPr/>
        <p:txBody>
          <a:bodyPr/>
          <a:lstStyle/>
          <a:p>
            <a:fld id="{124463AD-33B4-4CA3-8BB3-CBAA0110AB21}" type="datetime1">
              <a:rPr lang="en-US" smtClean="0"/>
              <a:t>9/25/2020</a:t>
            </a:fld>
            <a:endParaRPr lang="en-US"/>
          </a:p>
        </p:txBody>
      </p:sp>
    </p:spTree>
    <p:extLst>
      <p:ext uri="{BB962C8B-B14F-4D97-AF65-F5344CB8AC3E}">
        <p14:creationId xmlns:p14="http://schemas.microsoft.com/office/powerpoint/2010/main" val="40489522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235ABB6D-70DD-49B8-A9EA-B6015FF0730F}" type="slidenum">
              <a:rPr lang="en-US" altLang="en-US"/>
              <a:pPr/>
              <a:t>173</a:t>
            </a:fld>
            <a:endParaRPr lang="en-US" altLang="en-US"/>
          </a:p>
        </p:txBody>
      </p:sp>
      <p:sp>
        <p:nvSpPr>
          <p:cNvPr id="13314" name="Rectangle 2"/>
          <p:cNvSpPr>
            <a:spLocks noGrp="1" noChangeArrowheads="1"/>
          </p:cNvSpPr>
          <p:nvPr>
            <p:ph type="title"/>
          </p:nvPr>
        </p:nvSpPr>
        <p:spPr/>
        <p:txBody>
          <a:bodyPr/>
          <a:lstStyle/>
          <a:p>
            <a:r>
              <a:rPr lang="en-US" altLang="en-US"/>
              <a:t>WWW Development Languages</a:t>
            </a:r>
          </a:p>
        </p:txBody>
      </p:sp>
      <p:sp>
        <p:nvSpPr>
          <p:cNvPr id="13315" name="Rectangle 3"/>
          <p:cNvSpPr>
            <a:spLocks noGrp="1" noChangeArrowheads="1"/>
          </p:cNvSpPr>
          <p:nvPr>
            <p:ph type="body" idx="1"/>
          </p:nvPr>
        </p:nvSpPr>
        <p:spPr/>
        <p:txBody>
          <a:bodyPr/>
          <a:lstStyle/>
          <a:p>
            <a:r>
              <a:rPr lang="en-US" altLang="en-US"/>
              <a:t>Markup languages</a:t>
            </a:r>
          </a:p>
          <a:p>
            <a:pPr lvl="1"/>
            <a:r>
              <a:rPr lang="en-US" altLang="en-US"/>
              <a:t>Describe how the text is formatted</a:t>
            </a:r>
          </a:p>
          <a:p>
            <a:r>
              <a:rPr lang="en-US" altLang="en-US"/>
              <a:t>Hyper Text Markup Language (HTML)</a:t>
            </a:r>
          </a:p>
          <a:p>
            <a:pPr lvl="1"/>
            <a:r>
              <a:rPr lang="en-US" altLang="en-US"/>
              <a:t>Basis of all web pages</a:t>
            </a:r>
          </a:p>
          <a:p>
            <a:pPr lvl="1"/>
            <a:r>
              <a:rPr lang="en-US" altLang="en-US"/>
              <a:t>Defines web structure using tags</a:t>
            </a:r>
          </a:p>
          <a:p>
            <a:pPr lvl="1"/>
            <a:r>
              <a:rPr lang="en-US" altLang="en-US"/>
              <a:t>Easy to learn and use</a:t>
            </a:r>
          </a:p>
          <a:p>
            <a:pPr lvl="1"/>
            <a:r>
              <a:rPr lang="en-US" altLang="en-US"/>
              <a:t>Created with a text editor</a:t>
            </a:r>
          </a:p>
        </p:txBody>
      </p:sp>
      <p:sp>
        <p:nvSpPr>
          <p:cNvPr id="2" name="Date Placeholder 1">
            <a:extLst>
              <a:ext uri="{FF2B5EF4-FFF2-40B4-BE49-F238E27FC236}">
                <a16:creationId xmlns:a16="http://schemas.microsoft.com/office/drawing/2014/main" id="{DE5802E8-108C-4EA2-94ED-CEFD6B7A7E46}"/>
              </a:ext>
            </a:extLst>
          </p:cNvPr>
          <p:cNvSpPr>
            <a:spLocks noGrp="1"/>
          </p:cNvSpPr>
          <p:nvPr>
            <p:ph type="dt" sz="half" idx="10"/>
          </p:nvPr>
        </p:nvSpPr>
        <p:spPr/>
        <p:txBody>
          <a:bodyPr/>
          <a:lstStyle/>
          <a:p>
            <a:fld id="{63F71015-7CBE-44AE-80F4-C9B507C741A5}" type="datetime1">
              <a:rPr lang="en-US" smtClean="0"/>
              <a:t>9/25/2020</a:t>
            </a:fld>
            <a:endParaRPr lang="en-US"/>
          </a:p>
        </p:txBody>
      </p:sp>
    </p:spTree>
    <p:extLst>
      <p:ext uri="{BB962C8B-B14F-4D97-AF65-F5344CB8AC3E}">
        <p14:creationId xmlns:p14="http://schemas.microsoft.com/office/powerpoint/2010/main" val="17487982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A32EA90-6ACF-4EBD-A19F-0A00A1C52C19}" type="slidenum">
              <a:rPr lang="en-US" altLang="en-US"/>
              <a:pPr/>
              <a:t>174</a:t>
            </a:fld>
            <a:endParaRPr lang="en-US" altLang="en-US"/>
          </a:p>
        </p:txBody>
      </p:sp>
      <p:sp>
        <p:nvSpPr>
          <p:cNvPr id="14338" name="Rectangle 2"/>
          <p:cNvSpPr>
            <a:spLocks noGrp="1" noChangeArrowheads="1"/>
          </p:cNvSpPr>
          <p:nvPr>
            <p:ph type="title"/>
          </p:nvPr>
        </p:nvSpPr>
        <p:spPr/>
        <p:txBody>
          <a:bodyPr/>
          <a:lstStyle/>
          <a:p>
            <a:r>
              <a:rPr lang="en-US" altLang="en-US"/>
              <a:t>WWW Development Languages</a:t>
            </a:r>
          </a:p>
        </p:txBody>
      </p:sp>
      <p:sp>
        <p:nvSpPr>
          <p:cNvPr id="14339" name="Rectangle 3"/>
          <p:cNvSpPr>
            <a:spLocks noGrp="1" noChangeArrowheads="1"/>
          </p:cNvSpPr>
          <p:nvPr>
            <p:ph type="body" idx="1"/>
          </p:nvPr>
        </p:nvSpPr>
        <p:spPr/>
        <p:txBody>
          <a:bodyPr/>
          <a:lstStyle/>
          <a:p>
            <a:r>
              <a:rPr lang="en-US" altLang="en-US"/>
              <a:t>Extensible Markup Language (XML)</a:t>
            </a:r>
          </a:p>
          <a:p>
            <a:pPr lvl="1"/>
            <a:r>
              <a:rPr lang="en-US" altLang="en-US"/>
              <a:t>Stores data in a readable format</a:t>
            </a:r>
          </a:p>
          <a:p>
            <a:pPr lvl="1"/>
            <a:r>
              <a:rPr lang="en-US" altLang="en-US"/>
              <a:t>Looks like HTML</a:t>
            </a:r>
          </a:p>
          <a:p>
            <a:pPr lvl="1"/>
            <a:r>
              <a:rPr lang="en-US" altLang="en-US"/>
              <a:t>Allows developers to create tags</a:t>
            </a:r>
          </a:p>
          <a:p>
            <a:pPr lvl="1"/>
            <a:r>
              <a:rPr lang="en-US" altLang="en-US"/>
              <a:t>Depends on HTML for formatting</a:t>
            </a:r>
          </a:p>
        </p:txBody>
      </p:sp>
      <p:sp>
        <p:nvSpPr>
          <p:cNvPr id="2" name="Date Placeholder 1">
            <a:extLst>
              <a:ext uri="{FF2B5EF4-FFF2-40B4-BE49-F238E27FC236}">
                <a16:creationId xmlns:a16="http://schemas.microsoft.com/office/drawing/2014/main" id="{F806BDF2-DBE4-4B09-AED0-A2A3473C4DCB}"/>
              </a:ext>
            </a:extLst>
          </p:cNvPr>
          <p:cNvSpPr>
            <a:spLocks noGrp="1"/>
          </p:cNvSpPr>
          <p:nvPr>
            <p:ph type="dt" sz="half" idx="10"/>
          </p:nvPr>
        </p:nvSpPr>
        <p:spPr/>
        <p:txBody>
          <a:bodyPr/>
          <a:lstStyle/>
          <a:p>
            <a:fld id="{9C6DABD1-DABF-4364-891E-D0160167C304}" type="datetime1">
              <a:rPr lang="en-US" smtClean="0"/>
              <a:t>9/25/2020</a:t>
            </a:fld>
            <a:endParaRPr lang="en-US"/>
          </a:p>
        </p:txBody>
      </p:sp>
    </p:spTree>
    <p:extLst>
      <p:ext uri="{BB962C8B-B14F-4D97-AF65-F5344CB8AC3E}">
        <p14:creationId xmlns:p14="http://schemas.microsoft.com/office/powerpoint/2010/main" val="33983783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13B-</a:t>
            </a:r>
            <a:fld id="{6360AFB1-0EA2-438E-8920-063AF547C3D4}" type="slidenum">
              <a:rPr lang="en-US" altLang="en-US"/>
              <a:pPr/>
              <a:t>175</a:t>
            </a:fld>
            <a:endParaRPr lang="en-US" altLang="en-US"/>
          </a:p>
        </p:txBody>
      </p:sp>
      <p:sp>
        <p:nvSpPr>
          <p:cNvPr id="35842" name="Rectangle 2"/>
          <p:cNvSpPr>
            <a:spLocks noGrp="1" noChangeArrowheads="1"/>
          </p:cNvSpPr>
          <p:nvPr>
            <p:ph type="title"/>
          </p:nvPr>
        </p:nvSpPr>
        <p:spPr/>
        <p:txBody>
          <a:bodyPr/>
          <a:lstStyle/>
          <a:p>
            <a:r>
              <a:rPr lang="en-US" altLang="en-US"/>
              <a:t>XML</a:t>
            </a:r>
          </a:p>
        </p:txBody>
      </p:sp>
      <p:pic>
        <p:nvPicPr>
          <p:cNvPr id="35844" name="Picture 4" descr="nor78902_B1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24000"/>
            <a:ext cx="401002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8EF3383-3511-462D-B3C5-50F29123B089}"/>
              </a:ext>
            </a:extLst>
          </p:cNvPr>
          <p:cNvSpPr>
            <a:spLocks noGrp="1"/>
          </p:cNvSpPr>
          <p:nvPr>
            <p:ph type="dt" sz="half" idx="10"/>
          </p:nvPr>
        </p:nvSpPr>
        <p:spPr/>
        <p:txBody>
          <a:bodyPr/>
          <a:lstStyle/>
          <a:p>
            <a:fld id="{A95986E0-13DB-49EC-9B8A-4BE28A0F5B47}" type="datetime1">
              <a:rPr lang="en-US" smtClean="0"/>
              <a:t>9/25/2020</a:t>
            </a:fld>
            <a:endParaRPr lang="en-US"/>
          </a:p>
        </p:txBody>
      </p:sp>
    </p:spTree>
    <p:extLst>
      <p:ext uri="{BB962C8B-B14F-4D97-AF65-F5344CB8AC3E}">
        <p14:creationId xmlns:p14="http://schemas.microsoft.com/office/powerpoint/2010/main" val="17636508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B9E3EB52-1FCC-47EF-8B80-D9A424356AAA}" type="slidenum">
              <a:rPr lang="en-US" altLang="en-US"/>
              <a:pPr/>
              <a:t>176</a:t>
            </a:fld>
            <a:endParaRPr lang="en-US" altLang="en-US"/>
          </a:p>
        </p:txBody>
      </p:sp>
      <p:sp>
        <p:nvSpPr>
          <p:cNvPr id="15362" name="Rectangle 2"/>
          <p:cNvSpPr>
            <a:spLocks noGrp="1" noChangeArrowheads="1"/>
          </p:cNvSpPr>
          <p:nvPr>
            <p:ph type="title"/>
          </p:nvPr>
        </p:nvSpPr>
        <p:spPr/>
        <p:txBody>
          <a:bodyPr/>
          <a:lstStyle/>
          <a:p>
            <a:r>
              <a:rPr lang="en-US" altLang="en-US"/>
              <a:t>WWW Development Languages</a:t>
            </a:r>
          </a:p>
        </p:txBody>
      </p:sp>
      <p:sp>
        <p:nvSpPr>
          <p:cNvPr id="15363" name="Rectangle 3"/>
          <p:cNvSpPr>
            <a:spLocks noGrp="1" noChangeArrowheads="1"/>
          </p:cNvSpPr>
          <p:nvPr>
            <p:ph type="body" idx="1"/>
          </p:nvPr>
        </p:nvSpPr>
        <p:spPr/>
        <p:txBody>
          <a:bodyPr/>
          <a:lstStyle/>
          <a:p>
            <a:r>
              <a:rPr lang="en-US" altLang="en-US"/>
              <a:t>Extensible HTML (XHTML)</a:t>
            </a:r>
          </a:p>
          <a:p>
            <a:pPr lvl="1"/>
            <a:r>
              <a:rPr lang="en-US" altLang="en-US"/>
              <a:t>Newer version of HTML</a:t>
            </a:r>
          </a:p>
          <a:p>
            <a:pPr lvl="1"/>
            <a:r>
              <a:rPr lang="en-US" altLang="en-US"/>
              <a:t>Stricter rules</a:t>
            </a:r>
          </a:p>
          <a:p>
            <a:pPr lvl="1"/>
            <a:r>
              <a:rPr lang="en-US" altLang="en-US"/>
              <a:t>Based on XML rules</a:t>
            </a:r>
          </a:p>
        </p:txBody>
      </p:sp>
      <p:sp>
        <p:nvSpPr>
          <p:cNvPr id="2" name="Date Placeholder 1">
            <a:extLst>
              <a:ext uri="{FF2B5EF4-FFF2-40B4-BE49-F238E27FC236}">
                <a16:creationId xmlns:a16="http://schemas.microsoft.com/office/drawing/2014/main" id="{11EF6F5E-FEC6-46F0-A322-A575B43E4852}"/>
              </a:ext>
            </a:extLst>
          </p:cNvPr>
          <p:cNvSpPr>
            <a:spLocks noGrp="1"/>
          </p:cNvSpPr>
          <p:nvPr>
            <p:ph type="dt" sz="half" idx="10"/>
          </p:nvPr>
        </p:nvSpPr>
        <p:spPr/>
        <p:txBody>
          <a:bodyPr/>
          <a:lstStyle/>
          <a:p>
            <a:fld id="{29D7EF96-9B15-4980-9BB6-5CBDF23521E4}" type="datetime1">
              <a:rPr lang="en-US" smtClean="0"/>
              <a:t>9/25/2020</a:t>
            </a:fld>
            <a:endParaRPr lang="en-US"/>
          </a:p>
        </p:txBody>
      </p:sp>
    </p:spTree>
    <p:extLst>
      <p:ext uri="{BB962C8B-B14F-4D97-AF65-F5344CB8AC3E}">
        <p14:creationId xmlns:p14="http://schemas.microsoft.com/office/powerpoint/2010/main" val="39561610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0C14FA2D-F080-4B6C-A346-6E7DA6181C16}" type="slidenum">
              <a:rPr lang="en-US" altLang="en-US"/>
              <a:pPr/>
              <a:t>177</a:t>
            </a:fld>
            <a:endParaRPr lang="en-US" altLang="en-US"/>
          </a:p>
        </p:txBody>
      </p:sp>
      <p:sp>
        <p:nvSpPr>
          <p:cNvPr id="17410" name="Rectangle 2"/>
          <p:cNvSpPr>
            <a:spLocks noGrp="1" noChangeArrowheads="1"/>
          </p:cNvSpPr>
          <p:nvPr>
            <p:ph type="title"/>
          </p:nvPr>
        </p:nvSpPr>
        <p:spPr/>
        <p:txBody>
          <a:bodyPr/>
          <a:lstStyle/>
          <a:p>
            <a:r>
              <a:rPr lang="en-US" altLang="en-US"/>
              <a:t>WWW Development Languages</a:t>
            </a:r>
          </a:p>
        </p:txBody>
      </p:sp>
      <p:sp>
        <p:nvSpPr>
          <p:cNvPr id="17411" name="Rectangle 3"/>
          <p:cNvSpPr>
            <a:spLocks noGrp="1" noChangeArrowheads="1"/>
          </p:cNvSpPr>
          <p:nvPr>
            <p:ph type="body" idx="1"/>
          </p:nvPr>
        </p:nvSpPr>
        <p:spPr/>
        <p:txBody>
          <a:bodyPr/>
          <a:lstStyle/>
          <a:p>
            <a:r>
              <a:rPr lang="en-US" altLang="en-US"/>
              <a:t>Extensible Style Sheet Language (XSL)</a:t>
            </a:r>
          </a:p>
          <a:p>
            <a:pPr lvl="1"/>
            <a:r>
              <a:rPr lang="en-US" altLang="en-US"/>
              <a:t>Format and displays XML documents</a:t>
            </a:r>
          </a:p>
          <a:p>
            <a:pPr lvl="1"/>
            <a:r>
              <a:rPr lang="en-US" altLang="en-US"/>
              <a:t>Rules that dictate formatting</a:t>
            </a:r>
          </a:p>
          <a:p>
            <a:pPr lvl="1"/>
            <a:r>
              <a:rPr lang="en-US" altLang="en-US"/>
              <a:t>Create a standard web page</a:t>
            </a:r>
          </a:p>
        </p:txBody>
      </p:sp>
      <p:sp>
        <p:nvSpPr>
          <p:cNvPr id="2" name="Date Placeholder 1">
            <a:extLst>
              <a:ext uri="{FF2B5EF4-FFF2-40B4-BE49-F238E27FC236}">
                <a16:creationId xmlns:a16="http://schemas.microsoft.com/office/drawing/2014/main" id="{A9D661E7-C8D8-4943-BFDB-3B05CF15E250}"/>
              </a:ext>
            </a:extLst>
          </p:cNvPr>
          <p:cNvSpPr>
            <a:spLocks noGrp="1"/>
          </p:cNvSpPr>
          <p:nvPr>
            <p:ph type="dt" sz="half" idx="10"/>
          </p:nvPr>
        </p:nvSpPr>
        <p:spPr/>
        <p:txBody>
          <a:bodyPr/>
          <a:lstStyle/>
          <a:p>
            <a:fld id="{0754BB72-756C-4ADA-B16E-820FA3FFEBB0}" type="datetime1">
              <a:rPr lang="en-US" smtClean="0"/>
              <a:t>9/25/2020</a:t>
            </a:fld>
            <a:endParaRPr lang="en-US"/>
          </a:p>
        </p:txBody>
      </p:sp>
    </p:spTree>
    <p:extLst>
      <p:ext uri="{BB962C8B-B14F-4D97-AF65-F5344CB8AC3E}">
        <p14:creationId xmlns:p14="http://schemas.microsoft.com/office/powerpoint/2010/main" val="40714055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A5426603-9433-437B-A4FD-FBFD1E0C0E7A}" type="slidenum">
              <a:rPr lang="en-US" altLang="en-US"/>
              <a:pPr/>
              <a:t>178</a:t>
            </a:fld>
            <a:endParaRPr lang="en-US" altLang="en-US"/>
          </a:p>
        </p:txBody>
      </p:sp>
      <p:sp>
        <p:nvSpPr>
          <p:cNvPr id="18434" name="Rectangle 2"/>
          <p:cNvSpPr>
            <a:spLocks noGrp="1" noChangeArrowheads="1"/>
          </p:cNvSpPr>
          <p:nvPr>
            <p:ph type="title"/>
          </p:nvPr>
        </p:nvSpPr>
        <p:spPr/>
        <p:txBody>
          <a:bodyPr/>
          <a:lstStyle/>
          <a:p>
            <a:r>
              <a:rPr lang="en-US" altLang="en-US"/>
              <a:t>WWW Development Languages</a:t>
            </a:r>
          </a:p>
        </p:txBody>
      </p:sp>
      <p:sp>
        <p:nvSpPr>
          <p:cNvPr id="18435" name="Rectangle 3"/>
          <p:cNvSpPr>
            <a:spLocks noGrp="1" noChangeArrowheads="1"/>
          </p:cNvSpPr>
          <p:nvPr>
            <p:ph type="body" idx="1"/>
          </p:nvPr>
        </p:nvSpPr>
        <p:spPr/>
        <p:txBody>
          <a:bodyPr/>
          <a:lstStyle/>
          <a:p>
            <a:r>
              <a:rPr lang="en-US" altLang="en-US"/>
              <a:t>Extensible HTML Mobile Profile</a:t>
            </a:r>
          </a:p>
          <a:p>
            <a:pPr lvl="1"/>
            <a:r>
              <a:rPr lang="en-US" altLang="en-US"/>
              <a:t>XHTML MP</a:t>
            </a:r>
          </a:p>
          <a:p>
            <a:pPr lvl="1"/>
            <a:r>
              <a:rPr lang="en-US" altLang="en-US"/>
              <a:t>Initially Wireless Markup Language (WML)</a:t>
            </a:r>
          </a:p>
          <a:p>
            <a:pPr lvl="1"/>
            <a:r>
              <a:rPr lang="en-US" altLang="en-US"/>
              <a:t>Creates pages viewable on a handheld</a:t>
            </a:r>
          </a:p>
        </p:txBody>
      </p:sp>
      <p:sp>
        <p:nvSpPr>
          <p:cNvPr id="2" name="Date Placeholder 1">
            <a:extLst>
              <a:ext uri="{FF2B5EF4-FFF2-40B4-BE49-F238E27FC236}">
                <a16:creationId xmlns:a16="http://schemas.microsoft.com/office/drawing/2014/main" id="{0BAB2370-2605-48B2-BC7A-383B99DEBC01}"/>
              </a:ext>
            </a:extLst>
          </p:cNvPr>
          <p:cNvSpPr>
            <a:spLocks noGrp="1"/>
          </p:cNvSpPr>
          <p:nvPr>
            <p:ph type="dt" sz="half" idx="10"/>
          </p:nvPr>
        </p:nvSpPr>
        <p:spPr/>
        <p:txBody>
          <a:bodyPr/>
          <a:lstStyle/>
          <a:p>
            <a:fld id="{28CAD50D-B58C-4D2B-A6C3-1A30F280E8C5}" type="datetime1">
              <a:rPr lang="en-US" smtClean="0"/>
              <a:t>9/25/2020</a:t>
            </a:fld>
            <a:endParaRPr lang="en-US"/>
          </a:p>
        </p:txBody>
      </p:sp>
    </p:spTree>
    <p:extLst>
      <p:ext uri="{BB962C8B-B14F-4D97-AF65-F5344CB8AC3E}">
        <p14:creationId xmlns:p14="http://schemas.microsoft.com/office/powerpoint/2010/main" val="42912075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6F1D28F-6DAA-4B9B-BDDC-0FDCC43E5C74}" type="slidenum">
              <a:rPr lang="en-US" altLang="en-US"/>
              <a:pPr/>
              <a:t>179</a:t>
            </a:fld>
            <a:endParaRPr lang="en-US" altLang="en-US"/>
          </a:p>
        </p:txBody>
      </p:sp>
      <p:sp>
        <p:nvSpPr>
          <p:cNvPr id="19458" name="Rectangle 2"/>
          <p:cNvSpPr>
            <a:spLocks noGrp="1" noChangeArrowheads="1"/>
          </p:cNvSpPr>
          <p:nvPr>
            <p:ph type="title"/>
          </p:nvPr>
        </p:nvSpPr>
        <p:spPr/>
        <p:txBody>
          <a:bodyPr/>
          <a:lstStyle/>
          <a:p>
            <a:r>
              <a:rPr lang="en-US" altLang="en-US"/>
              <a:t>WWW Development Languages</a:t>
            </a:r>
          </a:p>
        </p:txBody>
      </p:sp>
      <p:sp>
        <p:nvSpPr>
          <p:cNvPr id="19459" name="Rectangle 3"/>
          <p:cNvSpPr>
            <a:spLocks noGrp="1" noChangeArrowheads="1"/>
          </p:cNvSpPr>
          <p:nvPr>
            <p:ph type="body" idx="1"/>
          </p:nvPr>
        </p:nvSpPr>
        <p:spPr/>
        <p:txBody>
          <a:bodyPr/>
          <a:lstStyle/>
          <a:p>
            <a:r>
              <a:rPr lang="en-US" altLang="en-US"/>
              <a:t>Cascading Style Sheets (CSS)</a:t>
            </a:r>
          </a:p>
          <a:p>
            <a:pPr lvl="1"/>
            <a:r>
              <a:rPr lang="en-US" altLang="en-US"/>
              <a:t>Format HTML, XHTML and XSL</a:t>
            </a:r>
          </a:p>
          <a:p>
            <a:pPr lvl="1"/>
            <a:r>
              <a:rPr lang="en-US" altLang="en-US"/>
              <a:t>Applies consistent formatting to all pages</a:t>
            </a:r>
          </a:p>
        </p:txBody>
      </p:sp>
      <p:sp>
        <p:nvSpPr>
          <p:cNvPr id="2" name="Date Placeholder 1">
            <a:extLst>
              <a:ext uri="{FF2B5EF4-FFF2-40B4-BE49-F238E27FC236}">
                <a16:creationId xmlns:a16="http://schemas.microsoft.com/office/drawing/2014/main" id="{3585F984-1477-4367-B7CC-B48DD5D27151}"/>
              </a:ext>
            </a:extLst>
          </p:cNvPr>
          <p:cNvSpPr>
            <a:spLocks noGrp="1"/>
          </p:cNvSpPr>
          <p:nvPr>
            <p:ph type="dt" sz="half" idx="10"/>
          </p:nvPr>
        </p:nvSpPr>
        <p:spPr/>
        <p:txBody>
          <a:bodyPr/>
          <a:lstStyle/>
          <a:p>
            <a:fld id="{6425FCCA-829F-4C68-A959-7AF400906575}" type="datetime1">
              <a:rPr lang="en-US" smtClean="0"/>
              <a:t>9/25/2020</a:t>
            </a:fld>
            <a:endParaRPr lang="en-US"/>
          </a:p>
        </p:txBody>
      </p:sp>
    </p:spTree>
    <p:extLst>
      <p:ext uri="{BB962C8B-B14F-4D97-AF65-F5344CB8AC3E}">
        <p14:creationId xmlns:p14="http://schemas.microsoft.com/office/powerpoint/2010/main" val="63666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r>
              <a:rPr lang="en-US" altLang="zh-TW"/>
              <a:t>1A-</a:t>
            </a:r>
            <a:fld id="{91C45A4D-AE77-45CA-A8CB-6D6859369834}" type="slidenum">
              <a:rPr lang="en-US" altLang="zh-TW"/>
              <a:pPr/>
              <a:t>18</a:t>
            </a:fld>
            <a:endParaRPr lang="en-US" altLang="zh-TW"/>
          </a:p>
        </p:txBody>
      </p:sp>
      <p:sp>
        <p:nvSpPr>
          <p:cNvPr id="61443" name="Rectangle 3"/>
          <p:cNvSpPr>
            <a:spLocks noGrp="1" noChangeArrowheads="1"/>
          </p:cNvSpPr>
          <p:nvPr>
            <p:ph type="body" idx="1"/>
          </p:nvPr>
        </p:nvSpPr>
        <p:spPr/>
        <p:txBody>
          <a:bodyPr/>
          <a:lstStyle/>
          <a:p>
            <a:r>
              <a:rPr lang="en-US" altLang="zh-TW">
                <a:ea typeface="新細明體" pitchFamily="18" charset="-120"/>
              </a:rPr>
              <a:t>Network servers</a:t>
            </a:r>
          </a:p>
          <a:p>
            <a:pPr lvl="1"/>
            <a:r>
              <a:rPr lang="en-US" altLang="zh-TW">
                <a:ea typeface="新細明體" pitchFamily="18" charset="-120"/>
              </a:rPr>
              <a:t>Flexibility to different kinds of tasks</a:t>
            </a:r>
            <a:endParaRPr lang="zh-TW" altLang="en-US">
              <a:ea typeface="新細明體" pitchFamily="18" charset="-120"/>
            </a:endParaRPr>
          </a:p>
        </p:txBody>
      </p:sp>
      <p:sp>
        <p:nvSpPr>
          <p:cNvPr id="61445" name="Rectangle 5"/>
          <p:cNvSpPr>
            <a:spLocks noChangeArrowheads="1"/>
          </p:cNvSpPr>
          <p:nvPr/>
        </p:nvSpPr>
        <p:spPr bwMode="auto">
          <a:xfrm>
            <a:off x="3019425" y="3246438"/>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sp>
        <p:nvSpPr>
          <p:cNvPr id="61446" name="Rectangle 6"/>
          <p:cNvSpPr>
            <a:spLocks noChangeArrowheads="1"/>
          </p:cNvSpPr>
          <p:nvPr/>
        </p:nvSpPr>
        <p:spPr bwMode="auto">
          <a:xfrm>
            <a:off x="3019425" y="3246438"/>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sp>
        <p:nvSpPr>
          <p:cNvPr id="61447" name="Rectangle 7"/>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pic>
        <p:nvPicPr>
          <p:cNvPr id="61448" name="Picture 8"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50368"/>
            <a:ext cx="4724400" cy="364885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7C1AC9A-5888-46E4-BD57-C537E917FAEC}"/>
              </a:ext>
            </a:extLst>
          </p:cNvPr>
          <p:cNvSpPr>
            <a:spLocks noGrp="1"/>
          </p:cNvSpPr>
          <p:nvPr>
            <p:ph type="dt" sz="half" idx="10"/>
          </p:nvPr>
        </p:nvSpPr>
        <p:spPr/>
        <p:txBody>
          <a:bodyPr/>
          <a:lstStyle/>
          <a:p>
            <a:fld id="{26666597-D3CA-478C-873A-297562B6AB15}" type="datetime1">
              <a:rPr lang="en-US" smtClean="0"/>
              <a:t>9/25/2020</a:t>
            </a:fld>
            <a:endParaRPr lang="en-US"/>
          </a:p>
        </p:txBody>
      </p:sp>
    </p:spTree>
    <p:extLst>
      <p:ext uri="{BB962C8B-B14F-4D97-AF65-F5344CB8AC3E}">
        <p14:creationId xmlns:p14="http://schemas.microsoft.com/office/powerpoint/2010/main" val="17128385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47054952-4236-4815-86A3-58FDBC962F0D}" type="slidenum">
              <a:rPr lang="en-US" altLang="en-US"/>
              <a:pPr/>
              <a:t>180</a:t>
            </a:fld>
            <a:endParaRPr lang="en-US" altLang="en-US"/>
          </a:p>
        </p:txBody>
      </p:sp>
      <p:sp>
        <p:nvSpPr>
          <p:cNvPr id="21506" name="Rectangle 2"/>
          <p:cNvSpPr>
            <a:spLocks noGrp="1" noChangeArrowheads="1"/>
          </p:cNvSpPr>
          <p:nvPr>
            <p:ph type="title"/>
          </p:nvPr>
        </p:nvSpPr>
        <p:spPr/>
        <p:txBody>
          <a:bodyPr/>
          <a:lstStyle/>
          <a:p>
            <a:r>
              <a:rPr lang="en-US" altLang="en-US"/>
              <a:t>WWW Development Languages</a:t>
            </a:r>
          </a:p>
        </p:txBody>
      </p:sp>
      <p:sp>
        <p:nvSpPr>
          <p:cNvPr id="21507" name="Rectangle 3"/>
          <p:cNvSpPr>
            <a:spLocks noGrp="1" noChangeArrowheads="1"/>
          </p:cNvSpPr>
          <p:nvPr>
            <p:ph type="body" idx="1"/>
          </p:nvPr>
        </p:nvSpPr>
        <p:spPr/>
        <p:txBody>
          <a:bodyPr/>
          <a:lstStyle/>
          <a:p>
            <a:r>
              <a:rPr lang="en-US" altLang="en-US"/>
              <a:t>Web authoring environments</a:t>
            </a:r>
          </a:p>
          <a:p>
            <a:pPr lvl="1"/>
            <a:r>
              <a:rPr lang="en-US" altLang="en-US"/>
              <a:t>Reduces tedium for creating pages</a:t>
            </a:r>
          </a:p>
          <a:p>
            <a:pPr lvl="1"/>
            <a:r>
              <a:rPr lang="en-US" altLang="en-US"/>
              <a:t>Tools that simplify web site creation</a:t>
            </a:r>
          </a:p>
          <a:p>
            <a:pPr lvl="1"/>
            <a:r>
              <a:rPr lang="en-US" altLang="en-US"/>
              <a:t>Macromedia Dream weaver</a:t>
            </a:r>
          </a:p>
          <a:p>
            <a:pPr lvl="2"/>
            <a:r>
              <a:rPr lang="en-US" altLang="en-US"/>
              <a:t>Simplifies large sites</a:t>
            </a:r>
          </a:p>
          <a:p>
            <a:pPr lvl="2"/>
            <a:r>
              <a:rPr lang="en-US" altLang="en-US"/>
              <a:t>CSS support is exceptional</a:t>
            </a:r>
          </a:p>
          <a:p>
            <a:pPr lvl="1"/>
            <a:r>
              <a:rPr lang="en-US" altLang="en-US"/>
              <a:t>Microsoft FrontPage simplifies large sites</a:t>
            </a:r>
          </a:p>
          <a:p>
            <a:pPr lvl="1"/>
            <a:r>
              <a:rPr lang="en-US" altLang="en-US"/>
              <a:t>Macromedia Flash creates web animations</a:t>
            </a:r>
          </a:p>
        </p:txBody>
      </p:sp>
      <p:sp>
        <p:nvSpPr>
          <p:cNvPr id="2" name="Date Placeholder 1">
            <a:extLst>
              <a:ext uri="{FF2B5EF4-FFF2-40B4-BE49-F238E27FC236}">
                <a16:creationId xmlns:a16="http://schemas.microsoft.com/office/drawing/2014/main" id="{C049A48C-9A28-4E66-A335-7CFE5AFBA6C7}"/>
              </a:ext>
            </a:extLst>
          </p:cNvPr>
          <p:cNvSpPr>
            <a:spLocks noGrp="1"/>
          </p:cNvSpPr>
          <p:nvPr>
            <p:ph type="dt" sz="half" idx="10"/>
          </p:nvPr>
        </p:nvSpPr>
        <p:spPr/>
        <p:txBody>
          <a:bodyPr/>
          <a:lstStyle/>
          <a:p>
            <a:fld id="{95DD106A-571D-48EC-9251-067F3CF7A40C}" type="datetime1">
              <a:rPr lang="en-US" smtClean="0"/>
              <a:t>9/25/2020</a:t>
            </a:fld>
            <a:endParaRPr lang="en-US"/>
          </a:p>
        </p:txBody>
      </p:sp>
    </p:spTree>
    <p:extLst>
      <p:ext uri="{BB962C8B-B14F-4D97-AF65-F5344CB8AC3E}">
        <p14:creationId xmlns:p14="http://schemas.microsoft.com/office/powerpoint/2010/main" val="16047157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F6D3927-9C77-4771-AB42-F442BB8C6C43}" type="slidenum">
              <a:rPr lang="en-US" altLang="en-US"/>
              <a:pPr/>
              <a:t>181</a:t>
            </a:fld>
            <a:endParaRPr lang="en-US" altLang="en-US"/>
          </a:p>
        </p:txBody>
      </p:sp>
      <p:sp>
        <p:nvSpPr>
          <p:cNvPr id="23554" name="Rectangle 2"/>
          <p:cNvSpPr>
            <a:spLocks noGrp="1" noChangeArrowheads="1"/>
          </p:cNvSpPr>
          <p:nvPr>
            <p:ph type="title"/>
          </p:nvPr>
        </p:nvSpPr>
        <p:spPr/>
        <p:txBody>
          <a:bodyPr/>
          <a:lstStyle/>
          <a:p>
            <a:r>
              <a:rPr lang="en-US" altLang="en-US"/>
              <a:t>WWW Development Languages</a:t>
            </a:r>
          </a:p>
        </p:txBody>
      </p:sp>
      <p:sp>
        <p:nvSpPr>
          <p:cNvPr id="23555" name="Rectangle 3"/>
          <p:cNvSpPr>
            <a:spLocks noGrp="1" noChangeArrowheads="1"/>
          </p:cNvSpPr>
          <p:nvPr>
            <p:ph type="body" idx="1"/>
          </p:nvPr>
        </p:nvSpPr>
        <p:spPr/>
        <p:txBody>
          <a:bodyPr/>
          <a:lstStyle/>
          <a:p>
            <a:r>
              <a:rPr lang="en-US" altLang="en-US"/>
              <a:t>Scripting languages</a:t>
            </a:r>
          </a:p>
          <a:p>
            <a:pPr lvl="1"/>
            <a:r>
              <a:rPr lang="en-US" altLang="en-US"/>
              <a:t>Create dynamic web pages</a:t>
            </a:r>
          </a:p>
          <a:p>
            <a:pPr lvl="2"/>
            <a:r>
              <a:rPr lang="en-US" altLang="en-US"/>
              <a:t>Change based on user input</a:t>
            </a:r>
          </a:p>
          <a:p>
            <a:pPr lvl="1"/>
            <a:r>
              <a:rPr lang="en-US" altLang="en-US"/>
              <a:t>HTML can create static pages</a:t>
            </a:r>
          </a:p>
          <a:p>
            <a:pPr lvl="1"/>
            <a:r>
              <a:rPr lang="en-US" altLang="en-US"/>
              <a:t>Page is generated as needed</a:t>
            </a:r>
          </a:p>
        </p:txBody>
      </p:sp>
      <p:sp>
        <p:nvSpPr>
          <p:cNvPr id="2" name="Date Placeholder 1">
            <a:extLst>
              <a:ext uri="{FF2B5EF4-FFF2-40B4-BE49-F238E27FC236}">
                <a16:creationId xmlns:a16="http://schemas.microsoft.com/office/drawing/2014/main" id="{52C5A65D-FC3D-457B-AA74-1E7087D671E2}"/>
              </a:ext>
            </a:extLst>
          </p:cNvPr>
          <p:cNvSpPr>
            <a:spLocks noGrp="1"/>
          </p:cNvSpPr>
          <p:nvPr>
            <p:ph type="dt" sz="half" idx="10"/>
          </p:nvPr>
        </p:nvSpPr>
        <p:spPr/>
        <p:txBody>
          <a:bodyPr/>
          <a:lstStyle/>
          <a:p>
            <a:fld id="{3242545D-7814-4ADA-A5EC-058C4062FAC3}" type="datetime1">
              <a:rPr lang="en-US" smtClean="0"/>
              <a:t>9/25/2020</a:t>
            </a:fld>
            <a:endParaRPr lang="en-US"/>
          </a:p>
        </p:txBody>
      </p:sp>
    </p:spTree>
    <p:extLst>
      <p:ext uri="{BB962C8B-B14F-4D97-AF65-F5344CB8AC3E}">
        <p14:creationId xmlns:p14="http://schemas.microsoft.com/office/powerpoint/2010/main" val="4145285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13B-</a:t>
            </a:r>
            <a:fld id="{20C247E4-DE12-4029-A52E-2BCE3E945E61}" type="slidenum">
              <a:rPr lang="en-US" altLang="en-US"/>
              <a:pPr/>
              <a:t>182</a:t>
            </a:fld>
            <a:endParaRPr lang="en-US" altLang="en-US"/>
          </a:p>
        </p:txBody>
      </p:sp>
      <p:sp>
        <p:nvSpPr>
          <p:cNvPr id="24578" name="Rectangle 2"/>
          <p:cNvSpPr>
            <a:spLocks noGrp="1" noChangeArrowheads="1"/>
          </p:cNvSpPr>
          <p:nvPr>
            <p:ph type="title"/>
          </p:nvPr>
        </p:nvSpPr>
        <p:spPr/>
        <p:txBody>
          <a:bodyPr/>
          <a:lstStyle/>
          <a:p>
            <a:r>
              <a:rPr lang="en-US" altLang="en-US"/>
              <a:t>WWW Development Languages</a:t>
            </a:r>
          </a:p>
        </p:txBody>
      </p:sp>
      <p:sp>
        <p:nvSpPr>
          <p:cNvPr id="24579" name="Rectangle 3"/>
          <p:cNvSpPr>
            <a:spLocks noGrp="1" noChangeArrowheads="1"/>
          </p:cNvSpPr>
          <p:nvPr>
            <p:ph type="body" idx="1"/>
          </p:nvPr>
        </p:nvSpPr>
        <p:spPr/>
        <p:txBody>
          <a:bodyPr/>
          <a:lstStyle/>
          <a:p>
            <a:r>
              <a:rPr lang="en-US" altLang="en-US"/>
              <a:t>JavaScript</a:t>
            </a:r>
          </a:p>
          <a:p>
            <a:pPr lvl="1"/>
            <a:r>
              <a:rPr lang="en-US" altLang="en-US"/>
              <a:t>Developed by Netscape</a:t>
            </a:r>
          </a:p>
          <a:p>
            <a:pPr lvl="1"/>
            <a:r>
              <a:rPr lang="en-US" altLang="en-US"/>
              <a:t>Works inside of HTML</a:t>
            </a:r>
          </a:p>
          <a:p>
            <a:pPr lvl="1"/>
            <a:r>
              <a:rPr lang="en-US" altLang="en-US"/>
              <a:t>Page verification and simple animation</a:t>
            </a:r>
          </a:p>
          <a:p>
            <a:pPr lvl="1"/>
            <a:r>
              <a:rPr lang="en-US" altLang="en-US"/>
              <a:t>Based on Java</a:t>
            </a:r>
          </a:p>
        </p:txBody>
      </p:sp>
      <p:pic>
        <p:nvPicPr>
          <p:cNvPr id="24581" name="Picture 5" descr="nor78902_B131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57400" y="3944938"/>
            <a:ext cx="5181600" cy="27606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2992B95-A57C-42C1-81C5-DC64CDCA4B57}"/>
              </a:ext>
            </a:extLst>
          </p:cNvPr>
          <p:cNvSpPr>
            <a:spLocks noGrp="1"/>
          </p:cNvSpPr>
          <p:nvPr>
            <p:ph type="dt" sz="half" idx="10"/>
          </p:nvPr>
        </p:nvSpPr>
        <p:spPr/>
        <p:txBody>
          <a:bodyPr/>
          <a:lstStyle/>
          <a:p>
            <a:fld id="{AB37741C-A007-4E5E-A3C1-85509776C4ED}" type="datetime1">
              <a:rPr lang="en-US" smtClean="0"/>
              <a:t>9/25/2020</a:t>
            </a:fld>
            <a:endParaRPr lang="en-US"/>
          </a:p>
        </p:txBody>
      </p:sp>
    </p:spTree>
    <p:extLst>
      <p:ext uri="{BB962C8B-B14F-4D97-AF65-F5344CB8AC3E}">
        <p14:creationId xmlns:p14="http://schemas.microsoft.com/office/powerpoint/2010/main" val="8346845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CA587BF1-F72F-4FC9-81DA-DA05D0F28B34}" type="slidenum">
              <a:rPr lang="en-US" altLang="en-US"/>
              <a:pPr/>
              <a:t>183</a:t>
            </a:fld>
            <a:endParaRPr lang="en-US" altLang="en-US"/>
          </a:p>
        </p:txBody>
      </p:sp>
      <p:sp>
        <p:nvSpPr>
          <p:cNvPr id="25602" name="Rectangle 2"/>
          <p:cNvSpPr>
            <a:spLocks noGrp="1" noChangeArrowheads="1"/>
          </p:cNvSpPr>
          <p:nvPr>
            <p:ph type="title"/>
          </p:nvPr>
        </p:nvSpPr>
        <p:spPr/>
        <p:txBody>
          <a:bodyPr/>
          <a:lstStyle/>
          <a:p>
            <a:r>
              <a:rPr lang="en-US" altLang="en-US"/>
              <a:t>WWW Development Languages</a:t>
            </a:r>
          </a:p>
        </p:txBody>
      </p:sp>
      <p:sp>
        <p:nvSpPr>
          <p:cNvPr id="25603" name="Rectangle 3"/>
          <p:cNvSpPr>
            <a:spLocks noGrp="1" noChangeArrowheads="1"/>
          </p:cNvSpPr>
          <p:nvPr>
            <p:ph type="body" idx="1"/>
          </p:nvPr>
        </p:nvSpPr>
        <p:spPr/>
        <p:txBody>
          <a:bodyPr/>
          <a:lstStyle/>
          <a:p>
            <a:r>
              <a:rPr lang="en-US" altLang="en-US"/>
              <a:t>Active Server Pages (ASP)</a:t>
            </a:r>
          </a:p>
          <a:p>
            <a:pPr lvl="1"/>
            <a:r>
              <a:rPr lang="en-US" altLang="en-US"/>
              <a:t>Developed by Microsoft</a:t>
            </a:r>
          </a:p>
          <a:p>
            <a:pPr lvl="1"/>
            <a:r>
              <a:rPr lang="en-US" altLang="en-US"/>
              <a:t>Based on Visual Basic</a:t>
            </a:r>
          </a:p>
          <a:p>
            <a:pPr lvl="1"/>
            <a:r>
              <a:rPr lang="en-US" altLang="en-US"/>
              <a:t>Good at connecting to Microsoft databases</a:t>
            </a:r>
          </a:p>
          <a:p>
            <a:pPr lvl="1"/>
            <a:r>
              <a:rPr lang="en-US" altLang="en-US"/>
              <a:t>Runs only on Microsoft servers</a:t>
            </a:r>
          </a:p>
        </p:txBody>
      </p:sp>
      <p:sp>
        <p:nvSpPr>
          <p:cNvPr id="2" name="Date Placeholder 1">
            <a:extLst>
              <a:ext uri="{FF2B5EF4-FFF2-40B4-BE49-F238E27FC236}">
                <a16:creationId xmlns:a16="http://schemas.microsoft.com/office/drawing/2014/main" id="{9BEDB639-01CF-4850-ABD6-E91A5D457611}"/>
              </a:ext>
            </a:extLst>
          </p:cNvPr>
          <p:cNvSpPr>
            <a:spLocks noGrp="1"/>
          </p:cNvSpPr>
          <p:nvPr>
            <p:ph type="dt" sz="half" idx="10"/>
          </p:nvPr>
        </p:nvSpPr>
        <p:spPr/>
        <p:txBody>
          <a:bodyPr/>
          <a:lstStyle/>
          <a:p>
            <a:fld id="{3DD0AE45-4934-46F3-B0F3-7C1DC38117C5}" type="datetime1">
              <a:rPr lang="en-US" smtClean="0"/>
              <a:t>9/25/2020</a:t>
            </a:fld>
            <a:endParaRPr lang="en-US"/>
          </a:p>
        </p:txBody>
      </p:sp>
    </p:spTree>
    <p:extLst>
      <p:ext uri="{BB962C8B-B14F-4D97-AF65-F5344CB8AC3E}">
        <p14:creationId xmlns:p14="http://schemas.microsoft.com/office/powerpoint/2010/main" val="35693940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1448666B-E51B-43EE-A91A-EA50DA69DAB3}" type="slidenum">
              <a:rPr lang="en-US" altLang="en-US"/>
              <a:pPr/>
              <a:t>184</a:t>
            </a:fld>
            <a:endParaRPr lang="en-US" altLang="en-US"/>
          </a:p>
        </p:txBody>
      </p:sp>
      <p:sp>
        <p:nvSpPr>
          <p:cNvPr id="26626" name="Rectangle 2"/>
          <p:cNvSpPr>
            <a:spLocks noGrp="1" noChangeArrowheads="1"/>
          </p:cNvSpPr>
          <p:nvPr>
            <p:ph type="title"/>
          </p:nvPr>
        </p:nvSpPr>
        <p:spPr/>
        <p:txBody>
          <a:bodyPr/>
          <a:lstStyle/>
          <a:p>
            <a:r>
              <a:rPr lang="en-US" altLang="en-US"/>
              <a:t>WWW Development Languages</a:t>
            </a:r>
          </a:p>
        </p:txBody>
      </p:sp>
      <p:sp>
        <p:nvSpPr>
          <p:cNvPr id="26627" name="Rectangle 3"/>
          <p:cNvSpPr>
            <a:spLocks noGrp="1" noChangeArrowheads="1"/>
          </p:cNvSpPr>
          <p:nvPr>
            <p:ph type="body" idx="1"/>
          </p:nvPr>
        </p:nvSpPr>
        <p:spPr/>
        <p:txBody>
          <a:bodyPr/>
          <a:lstStyle/>
          <a:p>
            <a:r>
              <a:rPr lang="en-US" altLang="en-US"/>
              <a:t>Perl</a:t>
            </a:r>
          </a:p>
          <a:p>
            <a:pPr lvl="1"/>
            <a:r>
              <a:rPr lang="en-US" altLang="en-US"/>
              <a:t>Old UNIX language</a:t>
            </a:r>
          </a:p>
          <a:p>
            <a:pPr lvl="1"/>
            <a:r>
              <a:rPr lang="en-US" altLang="en-US"/>
              <a:t>Found on all Windows and Linux servers</a:t>
            </a:r>
          </a:p>
          <a:p>
            <a:pPr lvl="1"/>
            <a:r>
              <a:rPr lang="en-US" altLang="en-US"/>
              <a:t>Excellent web scripting language</a:t>
            </a:r>
          </a:p>
        </p:txBody>
      </p:sp>
      <p:sp>
        <p:nvSpPr>
          <p:cNvPr id="2" name="Date Placeholder 1">
            <a:extLst>
              <a:ext uri="{FF2B5EF4-FFF2-40B4-BE49-F238E27FC236}">
                <a16:creationId xmlns:a16="http://schemas.microsoft.com/office/drawing/2014/main" id="{7D5D4F4A-3AEA-4B9E-A3C8-499F9EA8932E}"/>
              </a:ext>
            </a:extLst>
          </p:cNvPr>
          <p:cNvSpPr>
            <a:spLocks noGrp="1"/>
          </p:cNvSpPr>
          <p:nvPr>
            <p:ph type="dt" sz="half" idx="10"/>
          </p:nvPr>
        </p:nvSpPr>
        <p:spPr/>
        <p:txBody>
          <a:bodyPr/>
          <a:lstStyle/>
          <a:p>
            <a:fld id="{A5754E1F-D2A5-41AA-83A4-2CDE3103844A}" type="datetime1">
              <a:rPr lang="en-US" smtClean="0"/>
              <a:t>9/25/2020</a:t>
            </a:fld>
            <a:endParaRPr lang="en-US"/>
          </a:p>
        </p:txBody>
      </p:sp>
    </p:spTree>
    <p:extLst>
      <p:ext uri="{BB962C8B-B14F-4D97-AF65-F5344CB8AC3E}">
        <p14:creationId xmlns:p14="http://schemas.microsoft.com/office/powerpoint/2010/main" val="59578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13B-</a:t>
            </a:r>
            <a:fld id="{00BAEB23-609D-494C-B8D1-AE60F4B72624}" type="slidenum">
              <a:rPr lang="en-US" altLang="en-US"/>
              <a:pPr/>
              <a:t>185</a:t>
            </a:fld>
            <a:endParaRPr lang="en-US" altLang="en-US"/>
          </a:p>
        </p:txBody>
      </p:sp>
      <p:sp>
        <p:nvSpPr>
          <p:cNvPr id="27650" name="Rectangle 2"/>
          <p:cNvSpPr>
            <a:spLocks noGrp="1" noChangeArrowheads="1"/>
          </p:cNvSpPr>
          <p:nvPr>
            <p:ph type="title"/>
          </p:nvPr>
        </p:nvSpPr>
        <p:spPr/>
        <p:txBody>
          <a:bodyPr/>
          <a:lstStyle/>
          <a:p>
            <a:r>
              <a:rPr lang="en-US" altLang="en-US"/>
              <a:t>WWW Development Languages</a:t>
            </a:r>
          </a:p>
        </p:txBody>
      </p:sp>
      <p:sp>
        <p:nvSpPr>
          <p:cNvPr id="27651" name="Rectangle 3"/>
          <p:cNvSpPr>
            <a:spLocks noGrp="1" noChangeArrowheads="1"/>
          </p:cNvSpPr>
          <p:nvPr>
            <p:ph type="body" idx="1"/>
          </p:nvPr>
        </p:nvSpPr>
        <p:spPr/>
        <p:txBody>
          <a:bodyPr/>
          <a:lstStyle/>
          <a:p>
            <a:r>
              <a:rPr lang="en-US" altLang="en-US"/>
              <a:t>Hypertext Pre-Processor (PHP)</a:t>
            </a:r>
          </a:p>
          <a:p>
            <a:pPr lvl="1"/>
            <a:r>
              <a:rPr lang="en-US" altLang="en-US"/>
              <a:t>Especially good at connecting to MySQL</a:t>
            </a:r>
          </a:p>
          <a:p>
            <a:pPr lvl="1"/>
            <a:r>
              <a:rPr lang="en-US" altLang="en-US"/>
              <a:t>Very popular language</a:t>
            </a:r>
          </a:p>
          <a:p>
            <a:pPr lvl="1"/>
            <a:r>
              <a:rPr lang="en-US" altLang="en-US"/>
              <a:t>Runs on UNIX and Windows</a:t>
            </a:r>
          </a:p>
        </p:txBody>
      </p:sp>
      <p:sp>
        <p:nvSpPr>
          <p:cNvPr id="2" name="Date Placeholder 1">
            <a:extLst>
              <a:ext uri="{FF2B5EF4-FFF2-40B4-BE49-F238E27FC236}">
                <a16:creationId xmlns:a16="http://schemas.microsoft.com/office/drawing/2014/main" id="{B28A7626-3EE1-43BF-B24F-A3E786D0C161}"/>
              </a:ext>
            </a:extLst>
          </p:cNvPr>
          <p:cNvSpPr>
            <a:spLocks noGrp="1"/>
          </p:cNvSpPr>
          <p:nvPr>
            <p:ph type="dt" sz="half" idx="10"/>
          </p:nvPr>
        </p:nvSpPr>
        <p:spPr/>
        <p:txBody>
          <a:bodyPr/>
          <a:lstStyle/>
          <a:p>
            <a:fld id="{9C88FADF-9B13-45A1-9419-AE30702831CF}" type="datetime1">
              <a:rPr lang="en-US" smtClean="0"/>
              <a:t>9/25/2020</a:t>
            </a:fld>
            <a:endParaRPr lang="en-US"/>
          </a:p>
        </p:txBody>
      </p:sp>
    </p:spTree>
    <p:extLst>
      <p:ext uri="{BB962C8B-B14F-4D97-AF65-F5344CB8AC3E}">
        <p14:creationId xmlns:p14="http://schemas.microsoft.com/office/powerpoint/2010/main" val="3546801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4E6787A6-A88A-403F-A2E6-D591C19E75ED}" type="slidenum">
              <a:rPr lang="en-US" altLang="zh-TW"/>
              <a:pPr/>
              <a:t>19</a:t>
            </a:fld>
            <a:endParaRPr lang="en-US" altLang="zh-TW"/>
          </a:p>
        </p:txBody>
      </p:sp>
      <p:sp>
        <p:nvSpPr>
          <p:cNvPr id="62466"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2467" name="Rectangle 3"/>
          <p:cNvSpPr>
            <a:spLocks noGrp="1" noChangeArrowheads="1"/>
          </p:cNvSpPr>
          <p:nvPr>
            <p:ph type="body" idx="1"/>
          </p:nvPr>
        </p:nvSpPr>
        <p:spPr/>
        <p:txBody>
          <a:bodyPr/>
          <a:lstStyle/>
          <a:p>
            <a:r>
              <a:rPr lang="en-US" altLang="zh-TW">
                <a:ea typeface="新細明體" pitchFamily="18" charset="-120"/>
              </a:rPr>
              <a:t>Network servers</a:t>
            </a:r>
          </a:p>
          <a:p>
            <a:pPr lvl="1"/>
            <a:r>
              <a:rPr lang="en-US" altLang="zh-TW">
                <a:ea typeface="新細明體" pitchFamily="18" charset="-120"/>
              </a:rPr>
              <a:t>Users use the Internet as a means of connecting even if away from the offices. </a:t>
            </a:r>
            <a:endParaRPr lang="zh-TW" altLang="en-US">
              <a:ea typeface="新細明體" pitchFamily="18" charset="-120"/>
            </a:endParaRPr>
          </a:p>
        </p:txBody>
      </p:sp>
      <p:pic>
        <p:nvPicPr>
          <p:cNvPr id="62468" name="Picture 4" descr="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24200"/>
            <a:ext cx="7048500"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D7A3DCA-317A-47BD-97D7-18A940CFE9F1}"/>
              </a:ext>
            </a:extLst>
          </p:cNvPr>
          <p:cNvSpPr>
            <a:spLocks noGrp="1"/>
          </p:cNvSpPr>
          <p:nvPr>
            <p:ph type="dt" sz="half" idx="10"/>
          </p:nvPr>
        </p:nvSpPr>
        <p:spPr/>
        <p:txBody>
          <a:bodyPr/>
          <a:lstStyle/>
          <a:p>
            <a:fld id="{8BF7F199-490D-48F9-9656-BFF83992F24C}" type="datetime1">
              <a:rPr lang="en-US" smtClean="0"/>
              <a:t>9/25/2020</a:t>
            </a:fld>
            <a:endParaRPr lang="en-US"/>
          </a:p>
        </p:txBody>
      </p:sp>
    </p:spTree>
    <p:extLst>
      <p:ext uri="{BB962C8B-B14F-4D97-AF65-F5344CB8AC3E}">
        <p14:creationId xmlns:p14="http://schemas.microsoft.com/office/powerpoint/2010/main" val="125615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a:solidFill>
                  <a:srgbClr val="FF0000"/>
                </a:solidFill>
              </a:rPr>
              <a:t>Course Objective</a:t>
            </a:r>
          </a:p>
        </p:txBody>
      </p:sp>
      <p:sp>
        <p:nvSpPr>
          <p:cNvPr id="3" name="Content Placeholder 2"/>
          <p:cNvSpPr>
            <a:spLocks noGrp="1"/>
          </p:cNvSpPr>
          <p:nvPr>
            <p:ph idx="1"/>
          </p:nvPr>
        </p:nvSpPr>
        <p:spPr>
          <a:xfrm>
            <a:off x="457200" y="1071546"/>
            <a:ext cx="8229600" cy="5500726"/>
          </a:xfrm>
        </p:spPr>
        <p:txBody>
          <a:bodyPr>
            <a:normAutofit/>
          </a:bodyPr>
          <a:lstStyle/>
          <a:p>
            <a:pPr lvl="0">
              <a:lnSpc>
                <a:spcPct val="150000"/>
              </a:lnSpc>
            </a:pPr>
            <a:r>
              <a:rPr lang="en-US" b="1" dirty="0"/>
              <a:t>Develop</a:t>
            </a:r>
            <a:r>
              <a:rPr lang="en-US" dirty="0"/>
              <a:t>  essential </a:t>
            </a:r>
            <a:r>
              <a:rPr lang="en-US" dirty="0">
                <a:solidFill>
                  <a:srgbClr val="FF0000"/>
                </a:solidFill>
              </a:rPr>
              <a:t>skills</a:t>
            </a:r>
            <a:r>
              <a:rPr lang="en-US" dirty="0"/>
              <a:t>  for a </a:t>
            </a:r>
            <a:r>
              <a:rPr lang="en-US" dirty="0">
                <a:solidFill>
                  <a:srgbClr val="FF0000"/>
                </a:solidFill>
              </a:rPr>
              <a:t>logical thinking </a:t>
            </a:r>
            <a:r>
              <a:rPr lang="en-US" dirty="0"/>
              <a:t>to solve problems</a:t>
            </a:r>
          </a:p>
          <a:p>
            <a:pPr lvl="0">
              <a:lnSpc>
                <a:spcPct val="150000"/>
              </a:lnSpc>
            </a:pPr>
            <a:r>
              <a:rPr lang="en-US" b="1" dirty="0"/>
              <a:t>Develop</a:t>
            </a:r>
            <a:r>
              <a:rPr lang="en-US" dirty="0"/>
              <a:t> essential </a:t>
            </a:r>
            <a:r>
              <a:rPr lang="en-US" dirty="0">
                <a:solidFill>
                  <a:srgbClr val="FF0000"/>
                </a:solidFill>
              </a:rPr>
              <a:t>skills</a:t>
            </a:r>
            <a:r>
              <a:rPr lang="en-US" dirty="0"/>
              <a:t>  in  </a:t>
            </a:r>
            <a:r>
              <a:rPr lang="en-US" dirty="0">
                <a:solidFill>
                  <a:srgbClr val="FF0000"/>
                </a:solidFill>
              </a:rPr>
              <a:t>programming</a:t>
            </a:r>
            <a:r>
              <a:rPr lang="en-US" dirty="0"/>
              <a:t> for solving problems using computers</a:t>
            </a:r>
          </a:p>
        </p:txBody>
      </p:sp>
      <p:sp>
        <p:nvSpPr>
          <p:cNvPr id="4" name="Date Placeholder 3">
            <a:extLst>
              <a:ext uri="{FF2B5EF4-FFF2-40B4-BE49-F238E27FC236}">
                <a16:creationId xmlns:a16="http://schemas.microsoft.com/office/drawing/2014/main" id="{45AD9026-8367-4539-844F-ACD49932D0E8}"/>
              </a:ext>
            </a:extLst>
          </p:cNvPr>
          <p:cNvSpPr>
            <a:spLocks noGrp="1"/>
          </p:cNvSpPr>
          <p:nvPr>
            <p:ph type="dt" sz="half" idx="10"/>
          </p:nvPr>
        </p:nvSpPr>
        <p:spPr/>
        <p:txBody>
          <a:bodyPr/>
          <a:lstStyle/>
          <a:p>
            <a:fld id="{FAAC6E5B-0B81-4BB1-BE2A-2D89310DB914}" type="datetime1">
              <a:rPr lang="en-US" smtClean="0"/>
              <a:t>9/25/2020</a:t>
            </a:fld>
            <a:endParaRPr lang="en-US"/>
          </a:p>
        </p:txBody>
      </p:sp>
      <p:sp>
        <p:nvSpPr>
          <p:cNvPr id="5" name="Slide Number Placeholder 4">
            <a:extLst>
              <a:ext uri="{FF2B5EF4-FFF2-40B4-BE49-F238E27FC236}">
                <a16:creationId xmlns:a16="http://schemas.microsoft.com/office/drawing/2014/main" id="{34171004-A81C-45D6-AC99-F5E9902ECC95}"/>
              </a:ext>
            </a:extLst>
          </p:cNvPr>
          <p:cNvSpPr>
            <a:spLocks noGrp="1"/>
          </p:cNvSpPr>
          <p:nvPr>
            <p:ph type="sldNum" sz="quarter" idx="12"/>
          </p:nvPr>
        </p:nvSpPr>
        <p:spPr/>
        <p:txBody>
          <a:bodyPr/>
          <a:lstStyle/>
          <a:p>
            <a:fld id="{CB861D75-CD8C-4850-BCF9-CFB07D64EADE}" type="slidenum">
              <a:rPr lang="en-US" smtClean="0"/>
              <a:pPr/>
              <a:t>2</a:t>
            </a:fld>
            <a:endParaRPr lang="en-US"/>
          </a:p>
        </p:txBody>
      </p:sp>
    </p:spTree>
    <p:extLst>
      <p:ext uri="{BB962C8B-B14F-4D97-AF65-F5344CB8AC3E}">
        <p14:creationId xmlns:p14="http://schemas.microsoft.com/office/powerpoint/2010/main" val="410176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4DB47308-3A6C-46CE-893B-7A443249E9D5}" type="slidenum">
              <a:rPr lang="en-US" altLang="zh-TW"/>
              <a:pPr/>
              <a:t>20</a:t>
            </a:fld>
            <a:endParaRPr lang="en-US" altLang="zh-TW"/>
          </a:p>
        </p:txBody>
      </p:sp>
      <p:sp>
        <p:nvSpPr>
          <p:cNvPr id="24578"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4579" name="Rectangle 3"/>
          <p:cNvSpPr>
            <a:spLocks noGrp="1" noChangeArrowheads="1"/>
          </p:cNvSpPr>
          <p:nvPr>
            <p:ph type="body" idx="1"/>
          </p:nvPr>
        </p:nvSpPr>
        <p:spPr>
          <a:xfrm>
            <a:off x="1143000" y="1295400"/>
            <a:ext cx="7696200" cy="1981200"/>
          </a:xfrm>
        </p:spPr>
        <p:txBody>
          <a:bodyPr/>
          <a:lstStyle/>
          <a:p>
            <a:r>
              <a:rPr lang="en-US" altLang="zh-TW" sz="2800">
                <a:ea typeface="新細明體" pitchFamily="18" charset="-120"/>
              </a:rPr>
              <a:t>Mainframes</a:t>
            </a:r>
          </a:p>
          <a:p>
            <a:pPr lvl="1"/>
            <a:r>
              <a:rPr lang="en-US" altLang="zh-TW" sz="2400">
                <a:ea typeface="新細明體" pitchFamily="18" charset="-120"/>
              </a:rPr>
              <a:t>Used in large organizations</a:t>
            </a:r>
          </a:p>
          <a:p>
            <a:pPr lvl="1"/>
            <a:r>
              <a:rPr lang="en-US" altLang="zh-TW" sz="2400">
                <a:ea typeface="新細明體" pitchFamily="18" charset="-120"/>
              </a:rPr>
              <a:t>Handle thousands of users</a:t>
            </a:r>
          </a:p>
          <a:p>
            <a:pPr lvl="1"/>
            <a:r>
              <a:rPr lang="en-US" altLang="zh-TW" sz="2400">
                <a:ea typeface="新細明體" pitchFamily="18" charset="-120"/>
              </a:rPr>
              <a:t>Users access through a terminal</a:t>
            </a:r>
          </a:p>
        </p:txBody>
      </p:sp>
      <p:pic>
        <p:nvPicPr>
          <p:cNvPr id="24583" name="Picture 7"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8534400"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31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299D1B8F-FD2E-4EA9-A441-A1328BB894B1}" type="slidenum">
              <a:rPr lang="en-US" altLang="zh-TW"/>
              <a:pPr/>
              <a:t>21</a:t>
            </a:fld>
            <a:endParaRPr lang="en-US" altLang="zh-TW"/>
          </a:p>
        </p:txBody>
      </p:sp>
      <p:sp>
        <p:nvSpPr>
          <p:cNvPr id="66562" name="Rectangle 2"/>
          <p:cNvSpPr>
            <a:spLocks noGrp="1" noChangeArrowheads="1"/>
          </p:cNvSpPr>
          <p:nvPr>
            <p:ph type="title"/>
          </p:nvPr>
        </p:nvSpPr>
        <p:spPr/>
        <p:txBody>
          <a:bodyPr/>
          <a:lstStyle/>
          <a:p>
            <a:r>
              <a:rPr lang="en-US" altLang="zh-TW">
                <a:ea typeface="新細明體" pitchFamily="18" charset="-120"/>
              </a:rPr>
              <a:t>Computers for Organizations</a:t>
            </a:r>
            <a:endParaRPr lang="zh-TW" altLang="en-US">
              <a:ea typeface="新細明體" pitchFamily="18" charset="-120"/>
            </a:endParaRPr>
          </a:p>
        </p:txBody>
      </p:sp>
      <p:sp>
        <p:nvSpPr>
          <p:cNvPr id="66563" name="Rectangle 3"/>
          <p:cNvSpPr>
            <a:spLocks noGrp="1" noChangeArrowheads="1"/>
          </p:cNvSpPr>
          <p:nvPr>
            <p:ph type="body" idx="1"/>
          </p:nvPr>
        </p:nvSpPr>
        <p:spPr/>
        <p:txBody>
          <a:bodyPr/>
          <a:lstStyle/>
          <a:p>
            <a:r>
              <a:rPr lang="en-US" altLang="zh-TW">
                <a:ea typeface="新細明體" pitchFamily="18" charset="-120"/>
              </a:rPr>
              <a:t>Mainframes</a:t>
            </a:r>
          </a:p>
          <a:p>
            <a:pPr lvl="1"/>
            <a:r>
              <a:rPr lang="en-US" altLang="zh-TW">
                <a:ea typeface="新細明體" pitchFamily="18" charset="-120"/>
              </a:rPr>
              <a:t>Large and powerful systems</a:t>
            </a:r>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5486400"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5BB205CD-A65D-4C3E-BBD0-0A0E6D7154E4}"/>
              </a:ext>
            </a:extLst>
          </p:cNvPr>
          <p:cNvSpPr>
            <a:spLocks noGrp="1"/>
          </p:cNvSpPr>
          <p:nvPr>
            <p:ph type="dt" sz="half" idx="10"/>
          </p:nvPr>
        </p:nvSpPr>
        <p:spPr/>
        <p:txBody>
          <a:bodyPr/>
          <a:lstStyle/>
          <a:p>
            <a:fld id="{007202F4-A817-470D-9C7A-22578845D282}" type="datetime1">
              <a:rPr lang="en-US" smtClean="0"/>
              <a:t>9/25/2020</a:t>
            </a:fld>
            <a:endParaRPr lang="en-US"/>
          </a:p>
        </p:txBody>
      </p:sp>
    </p:spTree>
    <p:extLst>
      <p:ext uri="{BB962C8B-B14F-4D97-AF65-F5344CB8AC3E}">
        <p14:creationId xmlns:p14="http://schemas.microsoft.com/office/powerpoint/2010/main" val="17531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zh-TW"/>
              <a:t>1A-</a:t>
            </a:r>
            <a:fld id="{EC9DC3DC-FFCA-49D7-8288-4ADA77885872}" type="slidenum">
              <a:rPr lang="en-US" altLang="zh-TW"/>
              <a:pPr/>
              <a:t>22</a:t>
            </a:fld>
            <a:endParaRPr lang="en-US" altLang="zh-TW"/>
          </a:p>
        </p:txBody>
      </p:sp>
      <p:sp>
        <p:nvSpPr>
          <p:cNvPr id="27650"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7651" name="Rectangle 3"/>
          <p:cNvSpPr>
            <a:spLocks noGrp="1" noChangeArrowheads="1"/>
          </p:cNvSpPr>
          <p:nvPr>
            <p:ph type="body" idx="1"/>
          </p:nvPr>
        </p:nvSpPr>
        <p:spPr/>
        <p:txBody>
          <a:bodyPr/>
          <a:lstStyle/>
          <a:p>
            <a:r>
              <a:rPr lang="en-US" altLang="zh-TW">
                <a:ea typeface="新細明體" pitchFamily="18" charset="-120"/>
              </a:rPr>
              <a:t>Minicomputers</a:t>
            </a:r>
          </a:p>
          <a:p>
            <a:pPr lvl="1"/>
            <a:r>
              <a:rPr lang="en-US" altLang="zh-TW">
                <a:ea typeface="新細明體" pitchFamily="18" charset="-120"/>
              </a:rPr>
              <a:t>Called midrange computers</a:t>
            </a:r>
          </a:p>
          <a:p>
            <a:pPr lvl="1"/>
            <a:r>
              <a:rPr lang="en-US" altLang="zh-TW">
                <a:ea typeface="新細明體" pitchFamily="18" charset="-120"/>
              </a:rPr>
              <a:t>Power between mainframe and desktop</a:t>
            </a:r>
          </a:p>
          <a:p>
            <a:pPr lvl="1"/>
            <a:r>
              <a:rPr lang="en-US" altLang="zh-TW">
                <a:ea typeface="新細明體" pitchFamily="18" charset="-120"/>
              </a:rPr>
              <a:t>Handle hundreds of users</a:t>
            </a:r>
          </a:p>
          <a:p>
            <a:pPr lvl="1"/>
            <a:r>
              <a:rPr lang="en-US" altLang="zh-TW">
                <a:ea typeface="新細明體" pitchFamily="18" charset="-120"/>
              </a:rPr>
              <a:t>Used in smaller organizations</a:t>
            </a:r>
          </a:p>
          <a:p>
            <a:pPr lvl="1"/>
            <a:r>
              <a:rPr lang="en-US" altLang="zh-TW">
                <a:ea typeface="新細明體" pitchFamily="18" charset="-120"/>
              </a:rPr>
              <a:t>Users access through a terminal</a:t>
            </a:r>
          </a:p>
        </p:txBody>
      </p:sp>
      <p:sp>
        <p:nvSpPr>
          <p:cNvPr id="2" name="Date Placeholder 1">
            <a:extLst>
              <a:ext uri="{FF2B5EF4-FFF2-40B4-BE49-F238E27FC236}">
                <a16:creationId xmlns:a16="http://schemas.microsoft.com/office/drawing/2014/main" id="{456F9EC8-2A6A-4DCC-BF9C-0267EC56AC2C}"/>
              </a:ext>
            </a:extLst>
          </p:cNvPr>
          <p:cNvSpPr>
            <a:spLocks noGrp="1"/>
          </p:cNvSpPr>
          <p:nvPr>
            <p:ph type="dt" sz="half" idx="10"/>
          </p:nvPr>
        </p:nvSpPr>
        <p:spPr/>
        <p:txBody>
          <a:bodyPr/>
          <a:lstStyle/>
          <a:p>
            <a:fld id="{F90277A8-AE17-4533-9509-002CFB3D9BBF}" type="datetime1">
              <a:rPr lang="en-US" smtClean="0"/>
              <a:t>9/25/2020</a:t>
            </a:fld>
            <a:endParaRPr lang="en-US"/>
          </a:p>
        </p:txBody>
      </p:sp>
    </p:spTree>
    <p:extLst>
      <p:ext uri="{BB962C8B-B14F-4D97-AF65-F5344CB8AC3E}">
        <p14:creationId xmlns:p14="http://schemas.microsoft.com/office/powerpoint/2010/main" val="3918543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zh-TW"/>
              <a:t>1A-</a:t>
            </a:r>
            <a:fld id="{8E50E9C8-0F1D-404B-927D-ED5FC9EB7103}" type="slidenum">
              <a:rPr lang="en-US" altLang="zh-TW"/>
              <a:pPr/>
              <a:t>23</a:t>
            </a:fld>
            <a:endParaRPr lang="en-US" altLang="zh-TW"/>
          </a:p>
        </p:txBody>
      </p:sp>
      <p:sp>
        <p:nvSpPr>
          <p:cNvPr id="28674" name="Rectangle 2"/>
          <p:cNvSpPr>
            <a:spLocks noGrp="1" noChangeArrowheads="1"/>
          </p:cNvSpPr>
          <p:nvPr>
            <p:ph type="title"/>
          </p:nvPr>
        </p:nvSpPr>
        <p:spPr/>
        <p:txBody>
          <a:bodyPr/>
          <a:lstStyle/>
          <a:p>
            <a:r>
              <a:rPr lang="en-US" altLang="zh-TW">
                <a:ea typeface="新細明體" pitchFamily="18" charset="-120"/>
              </a:rPr>
              <a:t>Computers for Organizations</a:t>
            </a:r>
          </a:p>
        </p:txBody>
      </p:sp>
      <p:sp>
        <p:nvSpPr>
          <p:cNvPr id="28675" name="Rectangle 3"/>
          <p:cNvSpPr>
            <a:spLocks noGrp="1" noChangeArrowheads="1"/>
          </p:cNvSpPr>
          <p:nvPr>
            <p:ph type="body" sz="half" idx="1"/>
          </p:nvPr>
        </p:nvSpPr>
        <p:spPr/>
        <p:txBody>
          <a:bodyPr/>
          <a:lstStyle/>
          <a:p>
            <a:r>
              <a:rPr lang="en-US" altLang="zh-TW" sz="2800">
                <a:ea typeface="新細明體" pitchFamily="18" charset="-120"/>
              </a:rPr>
              <a:t>Supercomputers</a:t>
            </a:r>
          </a:p>
          <a:p>
            <a:pPr lvl="1"/>
            <a:r>
              <a:rPr lang="en-US" altLang="zh-TW" sz="2400">
                <a:ea typeface="新細明體" pitchFamily="18" charset="-120"/>
              </a:rPr>
              <a:t>The most powerful computers made</a:t>
            </a:r>
          </a:p>
          <a:p>
            <a:pPr lvl="1"/>
            <a:r>
              <a:rPr lang="en-US" altLang="zh-TW" sz="2400">
                <a:ea typeface="新細明體" pitchFamily="18" charset="-120"/>
              </a:rPr>
              <a:t>Handle large and complex calculations</a:t>
            </a:r>
          </a:p>
          <a:p>
            <a:pPr lvl="1"/>
            <a:r>
              <a:rPr lang="en-US" altLang="zh-TW" sz="2400">
                <a:ea typeface="新細明體" pitchFamily="18" charset="-120"/>
              </a:rPr>
              <a:t>Process trillions of operations per second</a:t>
            </a:r>
          </a:p>
          <a:p>
            <a:pPr lvl="1"/>
            <a:r>
              <a:rPr lang="en-US" altLang="zh-TW" sz="2400">
                <a:ea typeface="新細明體" pitchFamily="18" charset="-120"/>
              </a:rPr>
              <a:t>Found in research organizations</a:t>
            </a:r>
          </a:p>
        </p:txBody>
      </p:sp>
      <p:pic>
        <p:nvPicPr>
          <p:cNvPr id="28678" name="Picture 6" descr="supe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438400"/>
            <a:ext cx="3327400"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0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51036186-90D4-4FA2-82E3-4D956AD1FD0D}" type="slidenum">
              <a:rPr lang="en-US" altLang="en-US"/>
              <a:pPr/>
              <a:t>24</a:t>
            </a:fld>
            <a:endParaRPr lang="en-US" altLang="en-US"/>
          </a:p>
        </p:txBody>
      </p:sp>
      <p:sp>
        <p:nvSpPr>
          <p:cNvPr id="4098"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4099" name="Rectangle 3"/>
          <p:cNvSpPr>
            <a:spLocks noGrp="1" noChangeArrowheads="1"/>
          </p:cNvSpPr>
          <p:nvPr>
            <p:ph type="body" idx="1"/>
          </p:nvPr>
        </p:nvSpPr>
        <p:spPr/>
        <p:txBody>
          <a:bodyPr/>
          <a:lstStyle/>
          <a:p>
            <a:r>
              <a:rPr lang="en-US" altLang="zh-TW">
                <a:ea typeface="新細明體" pitchFamily="18" charset="-120"/>
              </a:rPr>
              <a:t>Computer systems have four parts</a:t>
            </a:r>
          </a:p>
          <a:p>
            <a:pPr lvl="1"/>
            <a:r>
              <a:rPr lang="en-US" altLang="zh-TW">
                <a:ea typeface="新細明體" pitchFamily="18" charset="-120"/>
              </a:rPr>
              <a:t>Hardware</a:t>
            </a:r>
          </a:p>
          <a:p>
            <a:pPr lvl="1"/>
            <a:r>
              <a:rPr lang="en-US" altLang="zh-TW">
                <a:ea typeface="新細明體" pitchFamily="18" charset="-120"/>
              </a:rPr>
              <a:t>Software</a:t>
            </a:r>
          </a:p>
          <a:p>
            <a:pPr lvl="1"/>
            <a:r>
              <a:rPr lang="en-US" altLang="zh-TW">
                <a:ea typeface="新細明體" pitchFamily="18" charset="-120"/>
              </a:rPr>
              <a:t>Data</a:t>
            </a:r>
          </a:p>
          <a:p>
            <a:pPr lvl="1"/>
            <a:r>
              <a:rPr lang="en-US" altLang="zh-TW">
                <a:ea typeface="新細明體" pitchFamily="18" charset="-120"/>
              </a:rPr>
              <a:t>User</a:t>
            </a:r>
          </a:p>
        </p:txBody>
      </p:sp>
      <p:pic>
        <p:nvPicPr>
          <p:cNvPr id="4103" name="Picture 7" descr="pa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895600"/>
            <a:ext cx="52705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ACDFB03-F469-4A82-9C16-7682CC1EFDAD}"/>
              </a:ext>
            </a:extLst>
          </p:cNvPr>
          <p:cNvSpPr>
            <a:spLocks noGrp="1"/>
          </p:cNvSpPr>
          <p:nvPr>
            <p:ph type="dt" sz="half" idx="10"/>
          </p:nvPr>
        </p:nvSpPr>
        <p:spPr/>
        <p:txBody>
          <a:bodyPr/>
          <a:lstStyle/>
          <a:p>
            <a:fld id="{5FDC9222-F74E-44F6-ABDE-E8FA227F933C}" type="datetime1">
              <a:rPr lang="en-US" smtClean="0"/>
              <a:t>9/25/2020</a:t>
            </a:fld>
            <a:endParaRPr lang="en-US"/>
          </a:p>
        </p:txBody>
      </p:sp>
    </p:spTree>
    <p:extLst>
      <p:ext uri="{BB962C8B-B14F-4D97-AF65-F5344CB8AC3E}">
        <p14:creationId xmlns:p14="http://schemas.microsoft.com/office/powerpoint/2010/main" val="189474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8BD20D9A-3513-4096-8855-8774077E56A8}" type="slidenum">
              <a:rPr lang="en-US" altLang="en-US"/>
              <a:pPr/>
              <a:t>25</a:t>
            </a:fld>
            <a:endParaRPr lang="en-US" altLang="en-US"/>
          </a:p>
        </p:txBody>
      </p:sp>
      <p:sp>
        <p:nvSpPr>
          <p:cNvPr id="9218"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9219" name="Rectangle 3"/>
          <p:cNvSpPr>
            <a:spLocks noGrp="1" noChangeArrowheads="1"/>
          </p:cNvSpPr>
          <p:nvPr>
            <p:ph type="body" idx="1"/>
          </p:nvPr>
        </p:nvSpPr>
        <p:spPr/>
        <p:txBody>
          <a:bodyPr/>
          <a:lstStyle/>
          <a:p>
            <a:r>
              <a:rPr lang="en-US" altLang="zh-TW">
                <a:ea typeface="新細明體" pitchFamily="18" charset="-120"/>
              </a:rPr>
              <a:t>Hardware</a:t>
            </a:r>
          </a:p>
          <a:p>
            <a:pPr lvl="1"/>
            <a:r>
              <a:rPr lang="en-US" altLang="zh-TW">
                <a:ea typeface="新細明體" pitchFamily="18" charset="-120"/>
              </a:rPr>
              <a:t>Mechanical devices in the computer</a:t>
            </a:r>
          </a:p>
          <a:p>
            <a:pPr lvl="1"/>
            <a:r>
              <a:rPr lang="en-US" altLang="zh-TW">
                <a:ea typeface="新細明體" pitchFamily="18" charset="-120"/>
              </a:rPr>
              <a:t>Anything that can be touched</a:t>
            </a:r>
          </a:p>
          <a:p>
            <a:r>
              <a:rPr lang="en-US" altLang="zh-TW">
                <a:ea typeface="新細明體" pitchFamily="18" charset="-120"/>
              </a:rPr>
              <a:t>Software</a:t>
            </a:r>
          </a:p>
          <a:p>
            <a:pPr lvl="1"/>
            <a:r>
              <a:rPr lang="en-US" altLang="zh-TW">
                <a:ea typeface="新細明體" pitchFamily="18" charset="-120"/>
              </a:rPr>
              <a:t>Tell the computer what to do</a:t>
            </a:r>
          </a:p>
          <a:p>
            <a:pPr lvl="1"/>
            <a:r>
              <a:rPr lang="en-US" altLang="zh-TW">
                <a:ea typeface="新細明體" pitchFamily="18" charset="-120"/>
              </a:rPr>
              <a:t>Also called a program</a:t>
            </a:r>
          </a:p>
          <a:p>
            <a:pPr lvl="1"/>
            <a:r>
              <a:rPr lang="en-US" altLang="zh-TW">
                <a:ea typeface="新細明體" pitchFamily="18" charset="-120"/>
              </a:rPr>
              <a:t>Thousands of programs exist</a:t>
            </a:r>
          </a:p>
          <a:p>
            <a:pPr lvl="1"/>
            <a:endParaRPr lang="zh-TW" altLang="en-US">
              <a:ea typeface="新細明體" pitchFamily="18" charset="-120"/>
            </a:endParaRPr>
          </a:p>
        </p:txBody>
      </p:sp>
      <p:sp>
        <p:nvSpPr>
          <p:cNvPr id="2" name="Date Placeholder 1">
            <a:extLst>
              <a:ext uri="{FF2B5EF4-FFF2-40B4-BE49-F238E27FC236}">
                <a16:creationId xmlns:a16="http://schemas.microsoft.com/office/drawing/2014/main" id="{3343450C-20A8-4A63-96B1-A01681C7C870}"/>
              </a:ext>
            </a:extLst>
          </p:cNvPr>
          <p:cNvSpPr>
            <a:spLocks noGrp="1"/>
          </p:cNvSpPr>
          <p:nvPr>
            <p:ph type="dt" sz="half" idx="10"/>
          </p:nvPr>
        </p:nvSpPr>
        <p:spPr/>
        <p:txBody>
          <a:bodyPr/>
          <a:lstStyle/>
          <a:p>
            <a:fld id="{77E1FD4D-954D-4605-AA99-52FB6C745B60}" type="datetime1">
              <a:rPr lang="en-US" smtClean="0"/>
              <a:t>9/25/2020</a:t>
            </a:fld>
            <a:endParaRPr lang="en-US"/>
          </a:p>
        </p:txBody>
      </p:sp>
    </p:spTree>
    <p:extLst>
      <p:ext uri="{BB962C8B-B14F-4D97-AF65-F5344CB8AC3E}">
        <p14:creationId xmlns:p14="http://schemas.microsoft.com/office/powerpoint/2010/main" val="252758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B8724E20-B00D-461D-94A7-8BF22E333BBE}" type="slidenum">
              <a:rPr lang="en-US" altLang="en-US"/>
              <a:pPr/>
              <a:t>26</a:t>
            </a:fld>
            <a:endParaRPr lang="en-US" altLang="en-US"/>
          </a:p>
        </p:txBody>
      </p:sp>
      <p:sp>
        <p:nvSpPr>
          <p:cNvPr id="11266" name="Rectangle 2"/>
          <p:cNvSpPr>
            <a:spLocks noGrp="1" noChangeArrowheads="1"/>
          </p:cNvSpPr>
          <p:nvPr>
            <p:ph type="title"/>
          </p:nvPr>
        </p:nvSpPr>
        <p:spPr/>
        <p:txBody>
          <a:bodyPr/>
          <a:lstStyle/>
          <a:p>
            <a:r>
              <a:rPr lang="en-US" altLang="zh-TW">
                <a:ea typeface="新細明體" pitchFamily="18" charset="-120"/>
              </a:rPr>
              <a:t>Parts of the Computer System</a:t>
            </a:r>
          </a:p>
        </p:txBody>
      </p:sp>
      <p:sp>
        <p:nvSpPr>
          <p:cNvPr id="11267" name="Rectangle 3"/>
          <p:cNvSpPr>
            <a:spLocks noGrp="1" noChangeArrowheads="1"/>
          </p:cNvSpPr>
          <p:nvPr>
            <p:ph type="body" idx="1"/>
          </p:nvPr>
        </p:nvSpPr>
        <p:spPr/>
        <p:txBody>
          <a:bodyPr/>
          <a:lstStyle/>
          <a:p>
            <a:r>
              <a:rPr lang="en-US" altLang="zh-TW">
                <a:ea typeface="新細明體" pitchFamily="18" charset="-120"/>
              </a:rPr>
              <a:t>Data</a:t>
            </a:r>
          </a:p>
          <a:p>
            <a:pPr lvl="1"/>
            <a:r>
              <a:rPr lang="en-US" altLang="zh-TW">
                <a:ea typeface="新細明體" pitchFamily="18" charset="-120"/>
              </a:rPr>
              <a:t>Pieces of information</a:t>
            </a:r>
          </a:p>
          <a:p>
            <a:pPr lvl="1"/>
            <a:r>
              <a:rPr lang="en-US" altLang="zh-TW">
                <a:ea typeface="新細明體" pitchFamily="18" charset="-120"/>
              </a:rPr>
              <a:t>Computers organize and present data</a:t>
            </a:r>
          </a:p>
          <a:p>
            <a:r>
              <a:rPr lang="en-US" altLang="zh-TW">
                <a:ea typeface="新細明體" pitchFamily="18" charset="-120"/>
              </a:rPr>
              <a:t>Users</a:t>
            </a:r>
          </a:p>
          <a:p>
            <a:pPr lvl="1"/>
            <a:r>
              <a:rPr lang="en-US" altLang="zh-TW">
                <a:ea typeface="新細明體" pitchFamily="18" charset="-120"/>
              </a:rPr>
              <a:t>People operating the computer</a:t>
            </a:r>
          </a:p>
          <a:p>
            <a:pPr lvl="1"/>
            <a:r>
              <a:rPr lang="en-US" altLang="zh-TW">
                <a:ea typeface="新細明體" pitchFamily="18" charset="-120"/>
              </a:rPr>
              <a:t>Most important part</a:t>
            </a:r>
          </a:p>
          <a:p>
            <a:pPr lvl="1"/>
            <a:r>
              <a:rPr lang="en-US" altLang="zh-TW">
                <a:ea typeface="新細明體" pitchFamily="18" charset="-120"/>
              </a:rPr>
              <a:t>Tell the computer what to do</a:t>
            </a:r>
          </a:p>
        </p:txBody>
      </p:sp>
      <p:sp>
        <p:nvSpPr>
          <p:cNvPr id="2" name="Date Placeholder 1">
            <a:extLst>
              <a:ext uri="{FF2B5EF4-FFF2-40B4-BE49-F238E27FC236}">
                <a16:creationId xmlns:a16="http://schemas.microsoft.com/office/drawing/2014/main" id="{F0B57FB6-10DB-4445-9AB8-3CE6D1A2C710}"/>
              </a:ext>
            </a:extLst>
          </p:cNvPr>
          <p:cNvSpPr>
            <a:spLocks noGrp="1"/>
          </p:cNvSpPr>
          <p:nvPr>
            <p:ph type="dt" sz="half" idx="10"/>
          </p:nvPr>
        </p:nvSpPr>
        <p:spPr/>
        <p:txBody>
          <a:bodyPr/>
          <a:lstStyle/>
          <a:p>
            <a:fld id="{7748EE6E-60C5-468C-9005-00E8062EE2D0}" type="datetime1">
              <a:rPr lang="en-US" smtClean="0"/>
              <a:t>9/25/2020</a:t>
            </a:fld>
            <a:endParaRPr lang="en-US"/>
          </a:p>
        </p:txBody>
      </p:sp>
    </p:spTree>
    <p:extLst>
      <p:ext uri="{BB962C8B-B14F-4D97-AF65-F5344CB8AC3E}">
        <p14:creationId xmlns:p14="http://schemas.microsoft.com/office/powerpoint/2010/main" val="1650786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D340E4D4-CD6B-403E-B62C-70424E1D2866}" type="slidenum">
              <a:rPr lang="en-US" altLang="en-US"/>
              <a:pPr/>
              <a:t>27</a:t>
            </a:fld>
            <a:endParaRPr lang="en-US" altLang="en-US"/>
          </a:p>
        </p:txBody>
      </p:sp>
      <p:sp>
        <p:nvSpPr>
          <p:cNvPr id="13314" name="Rectangle 2"/>
          <p:cNvSpPr>
            <a:spLocks noGrp="1" noChangeArrowheads="1"/>
          </p:cNvSpPr>
          <p:nvPr>
            <p:ph type="title"/>
          </p:nvPr>
        </p:nvSpPr>
        <p:spPr/>
        <p:txBody>
          <a:bodyPr/>
          <a:lstStyle/>
          <a:p>
            <a:r>
              <a:rPr lang="en-US" altLang="zh-TW">
                <a:ea typeface="新細明體" pitchFamily="18" charset="-120"/>
              </a:rPr>
              <a:t>Information Processing Cycle</a:t>
            </a:r>
          </a:p>
        </p:txBody>
      </p:sp>
      <p:sp>
        <p:nvSpPr>
          <p:cNvPr id="13315" name="Rectangle 3"/>
          <p:cNvSpPr>
            <a:spLocks noGrp="1" noChangeArrowheads="1"/>
          </p:cNvSpPr>
          <p:nvPr>
            <p:ph type="body" idx="1"/>
          </p:nvPr>
        </p:nvSpPr>
        <p:spPr/>
        <p:txBody>
          <a:bodyPr/>
          <a:lstStyle/>
          <a:p>
            <a:r>
              <a:rPr lang="en-US" altLang="zh-TW">
                <a:ea typeface="新細明體" pitchFamily="18" charset="-120"/>
              </a:rPr>
              <a:t>Steps followed to process data</a:t>
            </a:r>
          </a:p>
          <a:p>
            <a:r>
              <a:rPr lang="en-US" altLang="zh-TW">
                <a:ea typeface="新細明體" pitchFamily="18" charset="-120"/>
              </a:rPr>
              <a:t>Input</a:t>
            </a:r>
          </a:p>
          <a:p>
            <a:r>
              <a:rPr lang="en-US" altLang="zh-TW">
                <a:ea typeface="新細明體" pitchFamily="18" charset="-120"/>
              </a:rPr>
              <a:t>Processing</a:t>
            </a:r>
          </a:p>
          <a:p>
            <a:r>
              <a:rPr lang="en-US" altLang="zh-TW">
                <a:ea typeface="新細明體" pitchFamily="18" charset="-120"/>
              </a:rPr>
              <a:t>Output</a:t>
            </a:r>
          </a:p>
          <a:p>
            <a:r>
              <a:rPr lang="en-US" altLang="zh-TW">
                <a:ea typeface="新細明體" pitchFamily="18" charset="-120"/>
              </a:rPr>
              <a:t>Storage	</a:t>
            </a:r>
          </a:p>
        </p:txBody>
      </p:sp>
      <p:pic>
        <p:nvPicPr>
          <p:cNvPr id="13316" name="Picture 4" descr="D:\My Documents\!books\norton im\chapter1\processing.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51054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3BA3695-DE89-4D88-B775-D2A90FBAEC0E}"/>
              </a:ext>
            </a:extLst>
          </p:cNvPr>
          <p:cNvSpPr>
            <a:spLocks noGrp="1"/>
          </p:cNvSpPr>
          <p:nvPr>
            <p:ph type="dt" sz="half" idx="10"/>
          </p:nvPr>
        </p:nvSpPr>
        <p:spPr/>
        <p:txBody>
          <a:bodyPr/>
          <a:lstStyle/>
          <a:p>
            <a:fld id="{692DB78E-3840-4E33-8952-4157DAE11D16}" type="datetime1">
              <a:rPr lang="en-US" smtClean="0"/>
              <a:t>9/25/2020</a:t>
            </a:fld>
            <a:endParaRPr lang="en-US"/>
          </a:p>
        </p:txBody>
      </p:sp>
    </p:spTree>
    <p:extLst>
      <p:ext uri="{BB962C8B-B14F-4D97-AF65-F5344CB8AC3E}">
        <p14:creationId xmlns:p14="http://schemas.microsoft.com/office/powerpoint/2010/main" val="375533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1B-</a:t>
            </a:r>
            <a:fld id="{64DDA2F6-2DD6-4C74-99A9-BFC1068754CD}" type="slidenum">
              <a:rPr lang="en-US" altLang="en-US"/>
              <a:pPr/>
              <a:t>28</a:t>
            </a:fld>
            <a:endParaRPr lang="en-US" altLang="en-US"/>
          </a:p>
        </p:txBody>
      </p:sp>
      <p:sp>
        <p:nvSpPr>
          <p:cNvPr id="15362"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15363" name="Rectangle 3"/>
          <p:cNvSpPr>
            <a:spLocks noGrp="1" noChangeArrowheads="1"/>
          </p:cNvSpPr>
          <p:nvPr>
            <p:ph type="body" idx="1"/>
          </p:nvPr>
        </p:nvSpPr>
        <p:spPr/>
        <p:txBody>
          <a:bodyPr/>
          <a:lstStyle/>
          <a:p>
            <a:r>
              <a:rPr lang="en-US" altLang="zh-TW" dirty="0">
                <a:ea typeface="新細明體" pitchFamily="18" charset="-120"/>
              </a:rPr>
              <a:t>Computers use the same basic hardware</a:t>
            </a:r>
          </a:p>
          <a:p>
            <a:pPr marL="0" indent="0">
              <a:buNone/>
            </a:pPr>
            <a:endParaRPr lang="en-US" altLang="zh-TW" dirty="0">
              <a:ea typeface="新細明體" pitchFamily="18" charset="-120"/>
            </a:endParaRPr>
          </a:p>
        </p:txBody>
      </p:sp>
      <p:pic>
        <p:nvPicPr>
          <p:cNvPr id="15365" name="Picture 5" descr="hard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8000"/>
            <a:ext cx="571500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57FC11D-1A26-41E0-9054-A58A604B2360}"/>
              </a:ext>
            </a:extLst>
          </p:cNvPr>
          <p:cNvSpPr>
            <a:spLocks noGrp="1"/>
          </p:cNvSpPr>
          <p:nvPr>
            <p:ph type="dt" sz="half" idx="10"/>
          </p:nvPr>
        </p:nvSpPr>
        <p:spPr/>
        <p:txBody>
          <a:bodyPr/>
          <a:lstStyle/>
          <a:p>
            <a:fld id="{2BB88EC7-4856-409B-AB04-841485BA7368}" type="datetime1">
              <a:rPr lang="en-US" smtClean="0"/>
              <a:t>9/25/2020</a:t>
            </a:fld>
            <a:endParaRPr lang="en-US"/>
          </a:p>
        </p:txBody>
      </p:sp>
    </p:spTree>
    <p:extLst>
      <p:ext uri="{BB962C8B-B14F-4D97-AF65-F5344CB8AC3E}">
        <p14:creationId xmlns:p14="http://schemas.microsoft.com/office/powerpoint/2010/main" val="1018197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ChangeArrowheads="1"/>
          </p:cNvSpPr>
          <p:nvPr>
            <p:ph type="title" idx="4294967295"/>
          </p:nvPr>
        </p:nvSpPr>
        <p:spPr>
          <a:xfrm>
            <a:off x="0" y="304800"/>
            <a:ext cx="9144000" cy="1143000"/>
          </a:xfrm>
        </p:spPr>
        <p:txBody>
          <a:bodyPr/>
          <a:lstStyle/>
          <a:p>
            <a:r>
              <a:rPr lang="en-US" altLang="en-US"/>
              <a:t>The System Unit</a:t>
            </a:r>
          </a:p>
        </p:txBody>
      </p:sp>
      <p:sp>
        <p:nvSpPr>
          <p:cNvPr id="1024003" name="Text Box 6"/>
          <p:cNvSpPr txBox="1">
            <a:spLocks noChangeArrowheads="1"/>
          </p:cNvSpPr>
          <p:nvPr/>
        </p:nvSpPr>
        <p:spPr bwMode="auto">
          <a:xfrm>
            <a:off x="3810000" y="6019800"/>
            <a:ext cx="42116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000"/>
              <a:t>Sources:  </a:t>
            </a:r>
            <a:r>
              <a:rPr lang="en-US" altLang="en-US" sz="1000" b="1"/>
              <a:t>Tom’s Hardware site: http://www.tomshardware.com</a:t>
            </a:r>
            <a:endParaRPr lang="en-US" altLang="en-US" sz="1000"/>
          </a:p>
        </p:txBody>
      </p:sp>
      <p:pic>
        <p:nvPicPr>
          <p:cNvPr id="1024004" name="Picture 11" descr="sysunitc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454525" y="1239838"/>
            <a:ext cx="4233863" cy="4800600"/>
          </a:xfrm>
          <a:noFill/>
        </p:spPr>
      </p:pic>
      <p:sp>
        <p:nvSpPr>
          <p:cNvPr id="1024005" name="Text Box 13"/>
          <p:cNvSpPr txBox="1">
            <a:spLocks noChangeArrowheads="1"/>
          </p:cNvSpPr>
          <p:nvPr/>
        </p:nvSpPr>
        <p:spPr bwMode="auto">
          <a:xfrm>
            <a:off x="685800" y="1447800"/>
            <a:ext cx="3048000"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Clr>
                <a:schemeClr val="accent2"/>
              </a:buClr>
              <a:buFont typeface="Wingdings" pitchFamily="2" charset="2"/>
              <a:buChar char="v"/>
            </a:pPr>
            <a:r>
              <a:rPr lang="en-US" altLang="en-US" sz="1800">
                <a:latin typeface="Helvetica" charset="0"/>
              </a:rPr>
              <a:t>The System Unit houses the central processing unit, memory modules, expansion slots, and electronic circuitry as well as expansion cards  that are all attached to the motherboard; along with disk drives, a fan or fans to keep it cool, and the power supply. </a:t>
            </a:r>
          </a:p>
          <a:p>
            <a:pPr eaLnBrk="1" hangingPunct="1">
              <a:spcBef>
                <a:spcPct val="50000"/>
              </a:spcBef>
              <a:buClr>
                <a:schemeClr val="accent2"/>
              </a:buClr>
              <a:buFont typeface="Wingdings" pitchFamily="2" charset="2"/>
              <a:buChar char="v"/>
            </a:pPr>
            <a:r>
              <a:rPr lang="en-US" altLang="en-US" sz="1800">
                <a:latin typeface="Helvetica" charset="0"/>
              </a:rPr>
              <a:t>All other devices (monitor, keyboard, mouse, etc., are linked either directly or indirectly into the system unit.</a:t>
            </a:r>
          </a:p>
        </p:txBody>
      </p:sp>
      <p:sp>
        <p:nvSpPr>
          <p:cNvPr id="2" name="Date Placeholder 1">
            <a:extLst>
              <a:ext uri="{FF2B5EF4-FFF2-40B4-BE49-F238E27FC236}">
                <a16:creationId xmlns:a16="http://schemas.microsoft.com/office/drawing/2014/main" id="{8669ED7D-BBAA-4A01-8245-B6A714833852}"/>
              </a:ext>
            </a:extLst>
          </p:cNvPr>
          <p:cNvSpPr>
            <a:spLocks noGrp="1"/>
          </p:cNvSpPr>
          <p:nvPr>
            <p:ph type="dt" sz="half" idx="10"/>
          </p:nvPr>
        </p:nvSpPr>
        <p:spPr/>
        <p:txBody>
          <a:bodyPr/>
          <a:lstStyle/>
          <a:p>
            <a:fld id="{AE6743C9-8BD6-4C2B-92EE-071A121BFA5E}" type="datetime1">
              <a:rPr lang="en-US" smtClean="0"/>
              <a:t>9/25/2020</a:t>
            </a:fld>
            <a:endParaRPr lang="en-US"/>
          </a:p>
        </p:txBody>
      </p:sp>
      <p:sp>
        <p:nvSpPr>
          <p:cNvPr id="3" name="Slide Number Placeholder 2">
            <a:extLst>
              <a:ext uri="{FF2B5EF4-FFF2-40B4-BE49-F238E27FC236}">
                <a16:creationId xmlns:a16="http://schemas.microsoft.com/office/drawing/2014/main" id="{C1BEB502-8C0D-4B61-9C64-DF168E23A7B3}"/>
              </a:ext>
            </a:extLst>
          </p:cNvPr>
          <p:cNvSpPr>
            <a:spLocks noGrp="1"/>
          </p:cNvSpPr>
          <p:nvPr>
            <p:ph type="sldNum" sz="quarter" idx="12"/>
          </p:nvPr>
        </p:nvSpPr>
        <p:spPr/>
        <p:txBody>
          <a:bodyPr/>
          <a:lstStyle/>
          <a:p>
            <a:fld id="{CB861D75-CD8C-4850-BCF9-CFB07D64EADE}" type="slidenum">
              <a:rPr lang="en-US" smtClean="0"/>
              <a:pPr/>
              <a:t>29</a:t>
            </a:fld>
            <a:endParaRPr lang="en-US"/>
          </a:p>
        </p:txBody>
      </p:sp>
    </p:spTree>
    <p:extLst>
      <p:ext uri="{BB962C8B-B14F-4D97-AF65-F5344CB8AC3E}">
        <p14:creationId xmlns:p14="http://schemas.microsoft.com/office/powerpoint/2010/main" val="100616137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pPr marL="0" indent="0"/>
            <a:r>
              <a:rPr lang="en-US" b="1" dirty="0">
                <a:solidFill>
                  <a:srgbClr val="FF0000"/>
                </a:solidFill>
              </a:rPr>
              <a:t>Outcomes</a:t>
            </a:r>
            <a:endParaRPr lang="en-US" dirty="0">
              <a:solidFill>
                <a:srgbClr val="FF0000"/>
              </a:solidFill>
            </a:endParaRPr>
          </a:p>
        </p:txBody>
      </p:sp>
      <p:sp>
        <p:nvSpPr>
          <p:cNvPr id="3" name="Content Placeholder 2"/>
          <p:cNvSpPr>
            <a:spLocks noGrp="1"/>
          </p:cNvSpPr>
          <p:nvPr>
            <p:ph idx="1"/>
          </p:nvPr>
        </p:nvSpPr>
        <p:spPr>
          <a:xfrm>
            <a:off x="457200" y="1071546"/>
            <a:ext cx="8229600" cy="5500726"/>
          </a:xfrm>
        </p:spPr>
        <p:txBody>
          <a:bodyPr>
            <a:normAutofit/>
          </a:bodyPr>
          <a:lstStyle/>
          <a:p>
            <a:pPr marL="0" indent="0">
              <a:buNone/>
            </a:pPr>
            <a:r>
              <a:rPr lang="en-US" dirty="0"/>
              <a:t>On completion of the course, students will have the</a:t>
            </a:r>
          </a:p>
          <a:p>
            <a:r>
              <a:rPr lang="en-US" dirty="0"/>
              <a:t>ability to </a:t>
            </a:r>
            <a:r>
              <a:rPr lang="en-US" dirty="0">
                <a:solidFill>
                  <a:srgbClr val="FF0000"/>
                </a:solidFill>
              </a:rPr>
              <a:t>identify an  appropriate approach </a:t>
            </a:r>
            <a:r>
              <a:rPr lang="en-US" dirty="0"/>
              <a:t>to </a:t>
            </a:r>
            <a:r>
              <a:rPr lang="en-US" dirty="0">
                <a:solidFill>
                  <a:srgbClr val="FF0000"/>
                </a:solidFill>
              </a:rPr>
              <a:t>solve a</a:t>
            </a:r>
            <a:r>
              <a:rPr lang="en-US" dirty="0"/>
              <a:t> problem</a:t>
            </a:r>
          </a:p>
          <a:p>
            <a:r>
              <a:rPr lang="en-US" dirty="0"/>
              <a:t>ability to </a:t>
            </a:r>
            <a:r>
              <a:rPr lang="en-US" dirty="0">
                <a:solidFill>
                  <a:srgbClr val="FF0000"/>
                </a:solidFill>
              </a:rPr>
              <a:t>write a pseudo code </a:t>
            </a:r>
            <a:r>
              <a:rPr lang="en-US" dirty="0"/>
              <a:t>for the identified strategy</a:t>
            </a:r>
          </a:p>
          <a:p>
            <a:r>
              <a:rPr lang="en-US" dirty="0"/>
              <a:t>ability to </a:t>
            </a:r>
            <a:r>
              <a:rPr lang="en-US" dirty="0">
                <a:solidFill>
                  <a:srgbClr val="FF0000"/>
                </a:solidFill>
              </a:rPr>
              <a:t>translate</a:t>
            </a:r>
            <a:r>
              <a:rPr lang="en-US" dirty="0"/>
              <a:t> the </a:t>
            </a:r>
            <a:r>
              <a:rPr lang="en-US" dirty="0">
                <a:solidFill>
                  <a:srgbClr val="FF0000"/>
                </a:solidFill>
              </a:rPr>
              <a:t>pseudocode</a:t>
            </a:r>
            <a:r>
              <a:rPr lang="en-US" dirty="0"/>
              <a:t> into an </a:t>
            </a:r>
            <a:r>
              <a:rPr lang="en-US" dirty="0">
                <a:solidFill>
                  <a:srgbClr val="FF0000"/>
                </a:solidFill>
              </a:rPr>
              <a:t>executable program</a:t>
            </a:r>
          </a:p>
          <a:p>
            <a:r>
              <a:rPr lang="en-US" dirty="0"/>
              <a:t>ability to </a:t>
            </a:r>
            <a:r>
              <a:rPr lang="en-US" dirty="0">
                <a:solidFill>
                  <a:srgbClr val="FF0000"/>
                </a:solidFill>
              </a:rPr>
              <a:t>validate</a:t>
            </a:r>
            <a:r>
              <a:rPr lang="en-US" dirty="0"/>
              <a:t> the </a:t>
            </a:r>
            <a:r>
              <a:rPr lang="en-US" dirty="0">
                <a:solidFill>
                  <a:srgbClr val="FF0000"/>
                </a:solidFill>
              </a:rPr>
              <a:t>program</a:t>
            </a:r>
            <a:r>
              <a:rPr lang="en-US" dirty="0"/>
              <a:t> for </a:t>
            </a:r>
            <a:r>
              <a:rPr lang="en-US" dirty="0">
                <a:solidFill>
                  <a:srgbClr val="FF0000"/>
                </a:solidFill>
              </a:rPr>
              <a:t>all the possible inputs</a:t>
            </a:r>
          </a:p>
          <a:p>
            <a:endParaRPr lang="en-US" dirty="0"/>
          </a:p>
        </p:txBody>
      </p:sp>
      <p:sp>
        <p:nvSpPr>
          <p:cNvPr id="4" name="Date Placeholder 3">
            <a:extLst>
              <a:ext uri="{FF2B5EF4-FFF2-40B4-BE49-F238E27FC236}">
                <a16:creationId xmlns:a16="http://schemas.microsoft.com/office/drawing/2014/main" id="{EAEAA1B4-F2A5-4103-B737-CA4BD57CF065}"/>
              </a:ext>
            </a:extLst>
          </p:cNvPr>
          <p:cNvSpPr>
            <a:spLocks noGrp="1"/>
          </p:cNvSpPr>
          <p:nvPr>
            <p:ph type="dt" sz="half" idx="10"/>
          </p:nvPr>
        </p:nvSpPr>
        <p:spPr/>
        <p:txBody>
          <a:bodyPr/>
          <a:lstStyle/>
          <a:p>
            <a:fld id="{D8E588AA-893B-463B-A670-5E58754AAAF3}" type="datetime1">
              <a:rPr lang="en-US" smtClean="0"/>
              <a:t>9/25/2020</a:t>
            </a:fld>
            <a:endParaRPr lang="en-US"/>
          </a:p>
        </p:txBody>
      </p:sp>
      <p:sp>
        <p:nvSpPr>
          <p:cNvPr id="5" name="Slide Number Placeholder 4">
            <a:extLst>
              <a:ext uri="{FF2B5EF4-FFF2-40B4-BE49-F238E27FC236}">
                <a16:creationId xmlns:a16="http://schemas.microsoft.com/office/drawing/2014/main" id="{020C7A81-E9FE-4D0F-91CA-7234C71539A9}"/>
              </a:ext>
            </a:extLst>
          </p:cNvPr>
          <p:cNvSpPr>
            <a:spLocks noGrp="1"/>
          </p:cNvSpPr>
          <p:nvPr>
            <p:ph type="sldNum" sz="quarter" idx="12"/>
          </p:nvPr>
        </p:nvSpPr>
        <p:spPr/>
        <p:txBody>
          <a:bodyPr/>
          <a:lstStyle/>
          <a:p>
            <a:fld id="{CB861D75-CD8C-4850-BCF9-CFB07D64EADE}" type="slidenum">
              <a:rPr lang="en-US" smtClean="0"/>
              <a:pPr/>
              <a:t>3</a:t>
            </a:fld>
            <a:endParaRPr lang="en-US"/>
          </a:p>
        </p:txBody>
      </p:sp>
    </p:spTree>
    <p:extLst>
      <p:ext uri="{BB962C8B-B14F-4D97-AF65-F5344CB8AC3E}">
        <p14:creationId xmlns:p14="http://schemas.microsoft.com/office/powerpoint/2010/main" val="4101764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ChangeArrowheads="1"/>
          </p:cNvSpPr>
          <p:nvPr>
            <p:ph type="title"/>
          </p:nvPr>
        </p:nvSpPr>
        <p:spPr/>
        <p:txBody>
          <a:bodyPr/>
          <a:lstStyle/>
          <a:p>
            <a:r>
              <a:rPr lang="en-CA" altLang="en-US"/>
              <a:t>The Motherboard</a:t>
            </a:r>
          </a:p>
        </p:txBody>
      </p:sp>
      <p:pic>
        <p:nvPicPr>
          <p:cNvPr id="1165315" name="Picture 3" descr="Image:ASRock K7VT4A Pro Main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1266825"/>
            <a:ext cx="7620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1165316" name="AutoShape 4"/>
          <p:cNvSpPr>
            <a:spLocks noChangeArrowheads="1"/>
          </p:cNvSpPr>
          <p:nvPr/>
        </p:nvSpPr>
        <p:spPr bwMode="auto">
          <a:xfrm rot="8086160">
            <a:off x="1041400" y="4891088"/>
            <a:ext cx="2492375" cy="669925"/>
          </a:xfrm>
          <a:prstGeom prst="leftArrow">
            <a:avLst>
              <a:gd name="adj1" fmla="val 38269"/>
              <a:gd name="adj2" fmla="val 45385"/>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17" name="Text Box 5"/>
          <p:cNvSpPr txBox="1">
            <a:spLocks noChangeArrowheads="1"/>
          </p:cNvSpPr>
          <p:nvPr/>
        </p:nvSpPr>
        <p:spPr bwMode="auto">
          <a:xfrm>
            <a:off x="787400" y="61214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Processor</a:t>
            </a:r>
          </a:p>
        </p:txBody>
      </p:sp>
      <p:sp>
        <p:nvSpPr>
          <p:cNvPr id="1165318" name="AutoShape 6"/>
          <p:cNvSpPr>
            <a:spLocks noChangeArrowheads="1"/>
          </p:cNvSpPr>
          <p:nvPr/>
        </p:nvSpPr>
        <p:spPr bwMode="auto">
          <a:xfrm rot="13978593">
            <a:off x="821532" y="2469356"/>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19" name="Text Box 7"/>
          <p:cNvSpPr txBox="1">
            <a:spLocks noChangeArrowheads="1"/>
          </p:cNvSpPr>
          <p:nvPr/>
        </p:nvSpPr>
        <p:spPr bwMode="auto">
          <a:xfrm>
            <a:off x="482600" y="1828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RAM</a:t>
            </a:r>
          </a:p>
        </p:txBody>
      </p:sp>
      <p:sp>
        <p:nvSpPr>
          <p:cNvPr id="1165320" name="AutoShape 8"/>
          <p:cNvSpPr>
            <a:spLocks noChangeArrowheads="1"/>
          </p:cNvSpPr>
          <p:nvPr/>
        </p:nvSpPr>
        <p:spPr bwMode="auto">
          <a:xfrm rot="13978593">
            <a:off x="1545432" y="1593056"/>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21" name="Text Box 9"/>
          <p:cNvSpPr txBox="1">
            <a:spLocks noChangeArrowheads="1"/>
          </p:cNvSpPr>
          <p:nvPr/>
        </p:nvSpPr>
        <p:spPr bwMode="auto">
          <a:xfrm>
            <a:off x="1003300" y="825500"/>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Storage</a:t>
            </a:r>
          </a:p>
        </p:txBody>
      </p:sp>
      <p:sp>
        <p:nvSpPr>
          <p:cNvPr id="1165322" name="AutoShape 10"/>
          <p:cNvSpPr>
            <a:spLocks noChangeArrowheads="1"/>
          </p:cNvSpPr>
          <p:nvPr/>
        </p:nvSpPr>
        <p:spPr bwMode="auto">
          <a:xfrm rot="19855382">
            <a:off x="6040438" y="1593850"/>
            <a:ext cx="1668462" cy="669925"/>
          </a:xfrm>
          <a:prstGeom prst="leftArrow">
            <a:avLst>
              <a:gd name="adj1" fmla="val 38269"/>
              <a:gd name="adj2" fmla="val 30382"/>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1165323" name="Text Box 11"/>
          <p:cNvSpPr txBox="1">
            <a:spLocks noChangeArrowheads="1"/>
          </p:cNvSpPr>
          <p:nvPr/>
        </p:nvSpPr>
        <p:spPr bwMode="auto">
          <a:xfrm>
            <a:off x="7581900" y="990600"/>
            <a:ext cx="1562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Expansion slots</a:t>
            </a:r>
          </a:p>
        </p:txBody>
      </p:sp>
      <p:sp>
        <p:nvSpPr>
          <p:cNvPr id="1165324" name="Text Box 12"/>
          <p:cNvSpPr txBox="1">
            <a:spLocks noChangeArrowheads="1"/>
          </p:cNvSpPr>
          <p:nvPr/>
        </p:nvSpPr>
        <p:spPr bwMode="auto">
          <a:xfrm>
            <a:off x="4203700" y="5721350"/>
            <a:ext cx="147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eaLnBrk="0" hangingPunct="0">
              <a:spcBef>
                <a:spcPct val="50000"/>
              </a:spcBef>
            </a:pPr>
            <a:r>
              <a:rPr lang="en-US" altLang="en-US" sz="2000"/>
              <a:t>Peripherals</a:t>
            </a:r>
          </a:p>
        </p:txBody>
      </p:sp>
      <p:sp>
        <p:nvSpPr>
          <p:cNvPr id="1165325" name="AutoShape 13"/>
          <p:cNvSpPr>
            <a:spLocks/>
          </p:cNvSpPr>
          <p:nvPr/>
        </p:nvSpPr>
        <p:spPr bwMode="auto">
          <a:xfrm rot="3608864">
            <a:off x="4366419" y="4006056"/>
            <a:ext cx="596900" cy="2897188"/>
          </a:xfrm>
          <a:prstGeom prst="rightBrace">
            <a:avLst>
              <a:gd name="adj1" fmla="val 40448"/>
              <a:gd name="adj2" fmla="val 50000"/>
            </a:avLst>
          </a:prstGeom>
          <a:noFill/>
          <a:ln w="63500">
            <a:solidFill>
              <a:schemeClr val="hlink"/>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spAutoFit/>
          </a:bodyPr>
          <a:lstStyle/>
          <a:p>
            <a:endParaRPr lang="en-US"/>
          </a:p>
        </p:txBody>
      </p:sp>
      <p:sp>
        <p:nvSpPr>
          <p:cNvPr id="2" name="Date Placeholder 1">
            <a:extLst>
              <a:ext uri="{FF2B5EF4-FFF2-40B4-BE49-F238E27FC236}">
                <a16:creationId xmlns:a16="http://schemas.microsoft.com/office/drawing/2014/main" id="{634D663C-703E-4976-AF40-5E842610B850}"/>
              </a:ext>
            </a:extLst>
          </p:cNvPr>
          <p:cNvSpPr>
            <a:spLocks noGrp="1"/>
          </p:cNvSpPr>
          <p:nvPr>
            <p:ph type="dt" sz="half" idx="10"/>
          </p:nvPr>
        </p:nvSpPr>
        <p:spPr/>
        <p:txBody>
          <a:bodyPr/>
          <a:lstStyle/>
          <a:p>
            <a:fld id="{275E45A8-DD00-4ED7-939F-21736359568F}" type="datetime1">
              <a:rPr lang="en-US" smtClean="0"/>
              <a:t>9/25/2020</a:t>
            </a:fld>
            <a:endParaRPr lang="en-US"/>
          </a:p>
        </p:txBody>
      </p:sp>
      <p:sp>
        <p:nvSpPr>
          <p:cNvPr id="3" name="Slide Number Placeholder 2">
            <a:extLst>
              <a:ext uri="{FF2B5EF4-FFF2-40B4-BE49-F238E27FC236}">
                <a16:creationId xmlns:a16="http://schemas.microsoft.com/office/drawing/2014/main" id="{DEAC605B-7578-4F70-89C0-0660E3271F2F}"/>
              </a:ext>
            </a:extLst>
          </p:cNvPr>
          <p:cNvSpPr>
            <a:spLocks noGrp="1"/>
          </p:cNvSpPr>
          <p:nvPr>
            <p:ph type="sldNum" sz="quarter" idx="12"/>
          </p:nvPr>
        </p:nvSpPr>
        <p:spPr/>
        <p:txBody>
          <a:bodyPr/>
          <a:lstStyle/>
          <a:p>
            <a:fld id="{CB861D75-CD8C-4850-BCF9-CFB07D64EADE}" type="slidenum">
              <a:rPr lang="en-US" smtClean="0"/>
              <a:pPr/>
              <a:t>30</a:t>
            </a:fld>
            <a:endParaRPr lang="en-US"/>
          </a:p>
        </p:txBody>
      </p:sp>
    </p:spTree>
    <p:extLst>
      <p:ext uri="{BB962C8B-B14F-4D97-AF65-F5344CB8AC3E}">
        <p14:creationId xmlns:p14="http://schemas.microsoft.com/office/powerpoint/2010/main" val="42402265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E33A0D8A-B1A6-40D4-9E5E-D68E580AD8CC}" type="slidenum">
              <a:rPr lang="en-US" altLang="en-US"/>
              <a:pPr/>
              <a:t>31</a:t>
            </a:fld>
            <a:endParaRPr lang="en-US" altLang="en-US"/>
          </a:p>
        </p:txBody>
      </p:sp>
      <p:sp>
        <p:nvSpPr>
          <p:cNvPr id="16386"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16387" name="Rectangle 3"/>
          <p:cNvSpPr>
            <a:spLocks noGrp="1" noChangeArrowheads="1"/>
          </p:cNvSpPr>
          <p:nvPr>
            <p:ph type="body" idx="1"/>
          </p:nvPr>
        </p:nvSpPr>
        <p:spPr/>
        <p:txBody>
          <a:bodyPr/>
          <a:lstStyle/>
          <a:p>
            <a:r>
              <a:rPr lang="en-US" altLang="zh-TW">
                <a:ea typeface="新細明體" pitchFamily="18" charset="-120"/>
              </a:rPr>
              <a:t>Processing devices</a:t>
            </a:r>
          </a:p>
          <a:p>
            <a:pPr lvl="1"/>
            <a:r>
              <a:rPr lang="en-US" altLang="zh-TW">
                <a:ea typeface="新細明體" pitchFamily="18" charset="-120"/>
              </a:rPr>
              <a:t>Brains of the computer</a:t>
            </a:r>
          </a:p>
          <a:p>
            <a:pPr lvl="1"/>
            <a:r>
              <a:rPr lang="en-US" altLang="zh-TW">
                <a:ea typeface="新細明體" pitchFamily="18" charset="-120"/>
              </a:rPr>
              <a:t>Carries out instructions from the program</a:t>
            </a:r>
          </a:p>
          <a:p>
            <a:pPr lvl="1"/>
            <a:r>
              <a:rPr lang="en-US" altLang="zh-TW">
                <a:ea typeface="新細明體" pitchFamily="18" charset="-120"/>
              </a:rPr>
              <a:t>Manipulate the data</a:t>
            </a:r>
          </a:p>
          <a:p>
            <a:pPr lvl="1"/>
            <a:r>
              <a:rPr lang="en-US" altLang="zh-TW">
                <a:ea typeface="新細明體" pitchFamily="18" charset="-120"/>
              </a:rPr>
              <a:t>Most computers have several processors</a:t>
            </a:r>
          </a:p>
          <a:p>
            <a:pPr lvl="1"/>
            <a:r>
              <a:rPr lang="en-US" altLang="zh-TW">
                <a:ea typeface="新細明體" pitchFamily="18" charset="-120"/>
              </a:rPr>
              <a:t>Central Processing Unit (CPU)</a:t>
            </a:r>
          </a:p>
          <a:p>
            <a:pPr lvl="1"/>
            <a:r>
              <a:rPr lang="en-US" altLang="zh-TW">
                <a:ea typeface="新細明體" pitchFamily="18" charset="-120"/>
              </a:rPr>
              <a:t>Secondary processors</a:t>
            </a:r>
          </a:p>
          <a:p>
            <a:pPr lvl="1"/>
            <a:r>
              <a:rPr lang="en-US" altLang="zh-TW">
                <a:ea typeface="新細明體" pitchFamily="18" charset="-120"/>
              </a:rPr>
              <a:t>Processors made of silicon and copper</a:t>
            </a:r>
          </a:p>
        </p:txBody>
      </p:sp>
      <p:sp>
        <p:nvSpPr>
          <p:cNvPr id="2" name="Date Placeholder 1">
            <a:extLst>
              <a:ext uri="{FF2B5EF4-FFF2-40B4-BE49-F238E27FC236}">
                <a16:creationId xmlns:a16="http://schemas.microsoft.com/office/drawing/2014/main" id="{166B5198-0821-493D-B691-A62E2A4E45AC}"/>
              </a:ext>
            </a:extLst>
          </p:cNvPr>
          <p:cNvSpPr>
            <a:spLocks noGrp="1"/>
          </p:cNvSpPr>
          <p:nvPr>
            <p:ph type="dt" sz="half" idx="10"/>
          </p:nvPr>
        </p:nvSpPr>
        <p:spPr/>
        <p:txBody>
          <a:bodyPr/>
          <a:lstStyle/>
          <a:p>
            <a:fld id="{B66CE484-8A22-45EE-A66A-9CCE8BEF33DE}" type="datetime1">
              <a:rPr lang="en-US" smtClean="0"/>
              <a:t>9/25/2020</a:t>
            </a:fld>
            <a:endParaRPr lang="en-US"/>
          </a:p>
        </p:txBody>
      </p:sp>
    </p:spTree>
    <p:extLst>
      <p:ext uri="{BB962C8B-B14F-4D97-AF65-F5344CB8AC3E}">
        <p14:creationId xmlns:p14="http://schemas.microsoft.com/office/powerpoint/2010/main" val="2494823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50EB7E78-09E1-4E23-9BB9-EF8E0FE2713E}" type="slidenum">
              <a:rPr lang="en-US" altLang="en-US"/>
              <a:pPr/>
              <a:t>32</a:t>
            </a:fld>
            <a:endParaRPr lang="en-US" altLang="en-US"/>
          </a:p>
        </p:txBody>
      </p:sp>
      <p:sp>
        <p:nvSpPr>
          <p:cNvPr id="18434"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18435" name="Rectangle 3"/>
          <p:cNvSpPr>
            <a:spLocks noGrp="1" noChangeArrowheads="1"/>
          </p:cNvSpPr>
          <p:nvPr>
            <p:ph type="body" idx="1"/>
          </p:nvPr>
        </p:nvSpPr>
        <p:spPr/>
        <p:txBody>
          <a:bodyPr/>
          <a:lstStyle/>
          <a:p>
            <a:r>
              <a:rPr lang="en-US" altLang="zh-TW">
                <a:ea typeface="新細明體" pitchFamily="18" charset="-120"/>
              </a:rPr>
              <a:t>Memory devices</a:t>
            </a:r>
          </a:p>
          <a:p>
            <a:pPr lvl="1"/>
            <a:r>
              <a:rPr lang="en-US" altLang="zh-TW">
                <a:ea typeface="新細明體" pitchFamily="18" charset="-120"/>
              </a:rPr>
              <a:t>Stores data or programs</a:t>
            </a:r>
          </a:p>
          <a:p>
            <a:pPr lvl="1"/>
            <a:r>
              <a:rPr lang="en-US" altLang="zh-TW">
                <a:ea typeface="新細明體" pitchFamily="18" charset="-120"/>
              </a:rPr>
              <a:t>Random Access Memory (RAM)</a:t>
            </a:r>
          </a:p>
          <a:p>
            <a:pPr lvl="2"/>
            <a:r>
              <a:rPr lang="en-US" altLang="zh-TW">
                <a:ea typeface="新細明體" pitchFamily="18" charset="-120"/>
              </a:rPr>
              <a:t>Volatile</a:t>
            </a:r>
          </a:p>
          <a:p>
            <a:pPr lvl="2"/>
            <a:r>
              <a:rPr lang="en-US" altLang="zh-TW">
                <a:ea typeface="新細明體" pitchFamily="18" charset="-120"/>
              </a:rPr>
              <a:t>Stores current data and programs</a:t>
            </a:r>
          </a:p>
          <a:p>
            <a:pPr lvl="2"/>
            <a:r>
              <a:rPr lang="en-US" altLang="zh-TW">
                <a:ea typeface="新細明體" pitchFamily="18" charset="-120"/>
              </a:rPr>
              <a:t>More RAM results in a faster system</a:t>
            </a:r>
          </a:p>
          <a:p>
            <a:pPr lvl="1"/>
            <a:r>
              <a:rPr lang="en-US" altLang="zh-TW">
                <a:ea typeface="新細明體" pitchFamily="18" charset="-120"/>
              </a:rPr>
              <a:t>Read Only Memory (ROM)</a:t>
            </a:r>
          </a:p>
          <a:p>
            <a:pPr lvl="2"/>
            <a:r>
              <a:rPr lang="en-US" altLang="zh-TW">
                <a:ea typeface="新細明體" pitchFamily="18" charset="-120"/>
              </a:rPr>
              <a:t>Permanent storage of programs</a:t>
            </a:r>
          </a:p>
          <a:p>
            <a:pPr lvl="2"/>
            <a:r>
              <a:rPr lang="en-US" altLang="zh-TW">
                <a:ea typeface="新細明體" pitchFamily="18" charset="-120"/>
              </a:rPr>
              <a:t>Holds the computer boot directions</a:t>
            </a:r>
          </a:p>
          <a:p>
            <a:pPr lvl="2"/>
            <a:endParaRPr lang="zh-TW" altLang="en-US">
              <a:ea typeface="新細明體" pitchFamily="18" charset="-120"/>
            </a:endParaRPr>
          </a:p>
        </p:txBody>
      </p:sp>
      <p:sp>
        <p:nvSpPr>
          <p:cNvPr id="2" name="Date Placeholder 1">
            <a:extLst>
              <a:ext uri="{FF2B5EF4-FFF2-40B4-BE49-F238E27FC236}">
                <a16:creationId xmlns:a16="http://schemas.microsoft.com/office/drawing/2014/main" id="{AE7427E7-B729-4F25-8B25-62D71A28A51B}"/>
              </a:ext>
            </a:extLst>
          </p:cNvPr>
          <p:cNvSpPr>
            <a:spLocks noGrp="1"/>
          </p:cNvSpPr>
          <p:nvPr>
            <p:ph type="dt" sz="half" idx="10"/>
          </p:nvPr>
        </p:nvSpPr>
        <p:spPr/>
        <p:txBody>
          <a:bodyPr/>
          <a:lstStyle/>
          <a:p>
            <a:fld id="{97001AC0-7BA2-4DC8-A8FE-EED0BCDB78B8}" type="datetime1">
              <a:rPr lang="en-US" smtClean="0"/>
              <a:t>9/25/2020</a:t>
            </a:fld>
            <a:endParaRPr lang="en-US"/>
          </a:p>
        </p:txBody>
      </p:sp>
    </p:spTree>
    <p:extLst>
      <p:ext uri="{BB962C8B-B14F-4D97-AF65-F5344CB8AC3E}">
        <p14:creationId xmlns:p14="http://schemas.microsoft.com/office/powerpoint/2010/main" val="3937503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D46585A6-DE7A-40C1-87BE-4C0FDB6D69F3}" type="slidenum">
              <a:rPr lang="en-US" altLang="en-US"/>
              <a:pPr/>
              <a:t>33</a:t>
            </a:fld>
            <a:endParaRPr lang="en-US" altLang="en-US"/>
          </a:p>
        </p:txBody>
      </p:sp>
      <p:sp>
        <p:nvSpPr>
          <p:cNvPr id="20482"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20483" name="Rectangle 3"/>
          <p:cNvSpPr>
            <a:spLocks noGrp="1" noChangeArrowheads="1"/>
          </p:cNvSpPr>
          <p:nvPr>
            <p:ph type="body" idx="1"/>
          </p:nvPr>
        </p:nvSpPr>
        <p:spPr/>
        <p:txBody>
          <a:bodyPr/>
          <a:lstStyle/>
          <a:p>
            <a:r>
              <a:rPr lang="en-US" altLang="zh-TW">
                <a:ea typeface="新細明體" pitchFamily="18" charset="-120"/>
              </a:rPr>
              <a:t>Input and output devices</a:t>
            </a:r>
          </a:p>
          <a:p>
            <a:pPr lvl="1"/>
            <a:r>
              <a:rPr lang="en-US" altLang="zh-TW">
                <a:ea typeface="新細明體" pitchFamily="18" charset="-120"/>
              </a:rPr>
              <a:t>Allows the user to interact</a:t>
            </a:r>
          </a:p>
          <a:p>
            <a:pPr lvl="1"/>
            <a:r>
              <a:rPr lang="en-US" altLang="zh-TW">
                <a:ea typeface="新細明體" pitchFamily="18" charset="-120"/>
              </a:rPr>
              <a:t>Input devices accept data</a:t>
            </a:r>
          </a:p>
          <a:p>
            <a:pPr lvl="2"/>
            <a:r>
              <a:rPr lang="en-US" altLang="zh-TW">
                <a:ea typeface="新細明體" pitchFamily="18" charset="-120"/>
              </a:rPr>
              <a:t>Keyboard, mouse</a:t>
            </a:r>
          </a:p>
          <a:p>
            <a:pPr lvl="1"/>
            <a:r>
              <a:rPr lang="en-US" altLang="zh-TW">
                <a:ea typeface="新細明體" pitchFamily="18" charset="-120"/>
              </a:rPr>
              <a:t>Output devices deliver data</a:t>
            </a:r>
          </a:p>
          <a:p>
            <a:pPr lvl="2"/>
            <a:r>
              <a:rPr lang="en-US" altLang="zh-TW">
                <a:ea typeface="新細明體" pitchFamily="18" charset="-120"/>
              </a:rPr>
              <a:t>Monitor, printer, speaker</a:t>
            </a:r>
          </a:p>
          <a:p>
            <a:pPr lvl="1"/>
            <a:r>
              <a:rPr lang="en-US" altLang="zh-TW">
                <a:ea typeface="新細明體" pitchFamily="18" charset="-120"/>
              </a:rPr>
              <a:t>Some devices are input and output</a:t>
            </a:r>
          </a:p>
          <a:p>
            <a:pPr lvl="2"/>
            <a:r>
              <a:rPr lang="en-US" altLang="zh-TW">
                <a:ea typeface="新細明體" pitchFamily="18" charset="-120"/>
              </a:rPr>
              <a:t>Touch screens</a:t>
            </a:r>
          </a:p>
          <a:p>
            <a:pPr lvl="1"/>
            <a:endParaRPr lang="zh-TW" altLang="en-US">
              <a:ea typeface="新細明體" pitchFamily="18" charset="-120"/>
            </a:endParaRPr>
          </a:p>
        </p:txBody>
      </p:sp>
      <p:sp>
        <p:nvSpPr>
          <p:cNvPr id="2" name="Date Placeholder 1">
            <a:extLst>
              <a:ext uri="{FF2B5EF4-FFF2-40B4-BE49-F238E27FC236}">
                <a16:creationId xmlns:a16="http://schemas.microsoft.com/office/drawing/2014/main" id="{16B7EF3D-426A-4468-B1D5-E68F6CB13B28}"/>
              </a:ext>
            </a:extLst>
          </p:cNvPr>
          <p:cNvSpPr>
            <a:spLocks noGrp="1"/>
          </p:cNvSpPr>
          <p:nvPr>
            <p:ph type="dt" sz="half" idx="10"/>
          </p:nvPr>
        </p:nvSpPr>
        <p:spPr/>
        <p:txBody>
          <a:bodyPr/>
          <a:lstStyle/>
          <a:p>
            <a:fld id="{BAACEF10-B2B5-4917-90C9-4232F590FE71}" type="datetime1">
              <a:rPr lang="en-US" smtClean="0"/>
              <a:t>9/25/2020</a:t>
            </a:fld>
            <a:endParaRPr lang="en-US"/>
          </a:p>
        </p:txBody>
      </p:sp>
    </p:spTree>
    <p:extLst>
      <p:ext uri="{BB962C8B-B14F-4D97-AF65-F5344CB8AC3E}">
        <p14:creationId xmlns:p14="http://schemas.microsoft.com/office/powerpoint/2010/main" val="356674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idx="10"/>
          </p:nvPr>
        </p:nvSpPr>
        <p:spPr/>
        <p:txBody>
          <a:bodyPr/>
          <a:lstStyle/>
          <a:p>
            <a:fld id="{8D80B896-AF7B-469B-8915-F58A2C8606AE}" type="datetime1">
              <a:rPr lang="en-US" altLang="en-US" smtClean="0"/>
              <a:t>9/25/2020</a:t>
            </a:fld>
            <a:endParaRPr lang="en-US" altLang="en-US"/>
          </a:p>
        </p:txBody>
      </p:sp>
      <p:sp>
        <p:nvSpPr>
          <p:cNvPr id="18" name="Slide Number Placeholder 4"/>
          <p:cNvSpPr>
            <a:spLocks noGrp="1"/>
          </p:cNvSpPr>
          <p:nvPr>
            <p:ph type="sldNum" idx="12"/>
          </p:nvPr>
        </p:nvSpPr>
        <p:spPr/>
        <p:txBody>
          <a:bodyPr/>
          <a:lstStyle/>
          <a:p>
            <a:fld id="{FCB0CC8D-A36F-4873-ADCF-237EFF1F95CB}" type="slidenum">
              <a:rPr lang="en-US" altLang="en-US"/>
              <a:pPr/>
              <a:t>34</a:t>
            </a:fld>
            <a:endParaRPr lang="en-US" altLang="en-US"/>
          </a:p>
        </p:txBody>
      </p:sp>
      <p:sp>
        <p:nvSpPr>
          <p:cNvPr id="30721"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Input Devices</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40" y="2021974"/>
            <a:ext cx="2047680" cy="1840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760" y="2203431"/>
            <a:ext cx="1866240" cy="12442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800" y="1866436"/>
            <a:ext cx="1658880" cy="18664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800" y="4035304"/>
            <a:ext cx="2125440" cy="17713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5120" y="4147636"/>
            <a:ext cx="1658880" cy="14516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400" y="3862486"/>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8" name="Text Box 8"/>
          <p:cNvSpPr txBox="1">
            <a:spLocks noChangeArrowheads="1"/>
          </p:cNvSpPr>
          <p:nvPr/>
        </p:nvSpPr>
        <p:spPr bwMode="auto">
          <a:xfrm>
            <a:off x="1036800" y="1167964"/>
            <a:ext cx="7464960" cy="698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0014" rIns="81631" bIns="40816"/>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方正明體" charset="0"/>
                <a:cs typeface="方正明體" charset="0"/>
              </a:defRPr>
            </a:lvl9pPr>
          </a:lstStyle>
          <a:p>
            <a:r>
              <a:rPr lang="en-US" altLang="en-US" sz="2200"/>
              <a:t>Any peripheral used to provide data and input signals to the computer</a:t>
            </a:r>
          </a:p>
        </p:txBody>
      </p:sp>
      <p:sp>
        <p:nvSpPr>
          <p:cNvPr id="30729" name="Text Box 9"/>
          <p:cNvSpPr txBox="1">
            <a:spLocks noChangeArrowheads="1"/>
          </p:cNvSpPr>
          <p:nvPr/>
        </p:nvSpPr>
        <p:spPr bwMode="auto">
          <a:xfrm rot="18900000">
            <a:off x="414720" y="2073819"/>
            <a:ext cx="1658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Keyboard</a:t>
            </a:r>
          </a:p>
        </p:txBody>
      </p:sp>
      <p:sp>
        <p:nvSpPr>
          <p:cNvPr id="30730" name="Text Box 10"/>
          <p:cNvSpPr txBox="1">
            <a:spLocks noChangeArrowheads="1"/>
          </p:cNvSpPr>
          <p:nvPr/>
        </p:nvSpPr>
        <p:spPr bwMode="auto">
          <a:xfrm rot="18900000">
            <a:off x="3317762" y="2065178"/>
            <a:ext cx="7819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Mouse</a:t>
            </a:r>
          </a:p>
        </p:txBody>
      </p:sp>
      <p:sp>
        <p:nvSpPr>
          <p:cNvPr id="30731" name="Text Box 11"/>
          <p:cNvSpPr txBox="1">
            <a:spLocks noChangeArrowheads="1"/>
          </p:cNvSpPr>
          <p:nvPr/>
        </p:nvSpPr>
        <p:spPr bwMode="auto">
          <a:xfrm rot="18900000">
            <a:off x="5807520" y="2059418"/>
            <a:ext cx="8985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Joystick</a:t>
            </a:r>
          </a:p>
        </p:txBody>
      </p:sp>
      <p:sp>
        <p:nvSpPr>
          <p:cNvPr id="30732" name="Text Box 12"/>
          <p:cNvSpPr txBox="1">
            <a:spLocks noChangeArrowheads="1"/>
          </p:cNvSpPr>
          <p:nvPr/>
        </p:nvSpPr>
        <p:spPr bwMode="auto">
          <a:xfrm rot="18900000">
            <a:off x="439200" y="4575362"/>
            <a:ext cx="12556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Digtal tablet</a:t>
            </a:r>
          </a:p>
        </p:txBody>
      </p:sp>
      <p:sp>
        <p:nvSpPr>
          <p:cNvPr id="30733" name="Text Box 13"/>
          <p:cNvSpPr txBox="1">
            <a:spLocks noChangeArrowheads="1"/>
          </p:cNvSpPr>
          <p:nvPr/>
        </p:nvSpPr>
        <p:spPr bwMode="auto">
          <a:xfrm rot="18900000">
            <a:off x="2996640" y="4202363"/>
            <a:ext cx="16920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Mic. &amp; Earphone</a:t>
            </a:r>
          </a:p>
        </p:txBody>
      </p:sp>
      <p:sp>
        <p:nvSpPr>
          <p:cNvPr id="30734" name="Text Box 14"/>
          <p:cNvSpPr txBox="1">
            <a:spLocks noChangeArrowheads="1"/>
          </p:cNvSpPr>
          <p:nvPr/>
        </p:nvSpPr>
        <p:spPr bwMode="auto">
          <a:xfrm rot="18900000">
            <a:off x="5883840" y="4029544"/>
            <a:ext cx="1324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WebCamera</a:t>
            </a:r>
          </a:p>
        </p:txBody>
      </p:sp>
    </p:spTree>
    <p:extLst>
      <p:ext uri="{BB962C8B-B14F-4D97-AF65-F5344CB8AC3E}">
        <p14:creationId xmlns:p14="http://schemas.microsoft.com/office/powerpoint/2010/main" val="98442274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072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07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072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07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0723"/>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073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0725"/>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07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0726"/>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07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30727"/>
                                        </p:tgtEl>
                                        <p:attrNameLst>
                                          <p:attrName>style.visibility</p:attrName>
                                        </p:attrNameLst>
                                      </p:cBhvr>
                                      <p:to>
                                        <p:strVal val="visible"/>
                                      </p:to>
                                    </p:set>
                                  </p:childTnLst>
                                </p:cTn>
                              </p:par>
                              <p:par>
                                <p:cTn id="37" presetID="1" presetClass="entr" fill="hold" nodeType="withEffect">
                                  <p:stCondLst>
                                    <p:cond delay="0"/>
                                  </p:stCondLst>
                                  <p:childTnLst>
                                    <p:set>
                                      <p:cBhvr additive="repl">
                                        <p:cTn id="38" dur="1" fill="hold">
                                          <p:stCondLst>
                                            <p:cond delay="0"/>
                                          </p:stCondLst>
                                        </p:cTn>
                                        <p:tgtEl>
                                          <p:spTgt spid="30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2"/>
          <p:cNvSpPr>
            <a:spLocks noGrp="1"/>
          </p:cNvSpPr>
          <p:nvPr>
            <p:ph type="dt" idx="10"/>
          </p:nvPr>
        </p:nvSpPr>
        <p:spPr/>
        <p:txBody>
          <a:bodyPr/>
          <a:lstStyle/>
          <a:p>
            <a:fld id="{D979DBAB-43B0-4362-82A5-F68D4BB2F6E1}" type="datetime1">
              <a:rPr lang="en-US" altLang="en-US" smtClean="0"/>
              <a:t>9/25/2020</a:t>
            </a:fld>
            <a:endParaRPr lang="en-US" altLang="en-US"/>
          </a:p>
        </p:txBody>
      </p:sp>
      <p:sp>
        <p:nvSpPr>
          <p:cNvPr id="23" name="Slide Number Placeholder 4"/>
          <p:cNvSpPr>
            <a:spLocks noGrp="1"/>
          </p:cNvSpPr>
          <p:nvPr>
            <p:ph type="sldNum" idx="12"/>
          </p:nvPr>
        </p:nvSpPr>
        <p:spPr/>
        <p:txBody>
          <a:bodyPr/>
          <a:lstStyle/>
          <a:p>
            <a:fld id="{76D48245-1313-435A-88F9-0E88C61EB610}" type="slidenum">
              <a:rPr lang="en-US" altLang="en-US"/>
              <a:pPr/>
              <a:t>35</a:t>
            </a:fld>
            <a:endParaRPr lang="en-US" altLang="en-US"/>
          </a:p>
        </p:txBody>
      </p:sp>
      <p:sp>
        <p:nvSpPr>
          <p:cNvPr id="31745" name="Rectangle 1"/>
          <p:cNvSpPr>
            <a:spLocks noGrp="1" noChangeArrowheads="1"/>
          </p:cNvSpPr>
          <p:nvPr>
            <p:ph type="title"/>
          </p:nvPr>
        </p:nvSpPr>
        <p:spPr>
          <a:xfrm>
            <a:off x="456482" y="-53285"/>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Input Devices</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80" y="4355019"/>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360" y="4355017"/>
            <a:ext cx="1926720" cy="19528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040" y="3789040"/>
            <a:ext cx="2151360" cy="21515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80" y="4605605"/>
            <a:ext cx="2332800" cy="161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0" name="Rectangle 6"/>
          <p:cNvSpPr>
            <a:spLocks noChangeArrowheads="1"/>
          </p:cNvSpPr>
          <p:nvPr/>
        </p:nvSpPr>
        <p:spPr bwMode="auto">
          <a:xfrm>
            <a:off x="6842880" y="2436736"/>
            <a:ext cx="1918080" cy="1710900"/>
          </a:xfrm>
          <a:prstGeom prst="rect">
            <a:avLst/>
          </a:prstGeom>
          <a:blipFill dpi="0" rotWithShape="0">
            <a:blip r:embed="rId7"/>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nchor="ctr" anchorCtr="1"/>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pPr algn="ctr"/>
            <a:r>
              <a:rPr lang="en-US" altLang="en-US"/>
              <a:t>s</a:t>
            </a:r>
          </a:p>
        </p:txBody>
      </p:sp>
      <p:pic>
        <p:nvPicPr>
          <p:cNvPr id="3175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0400" y="2465539"/>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8240" y="2465539"/>
            <a:ext cx="2099520" cy="17886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800" y="985063"/>
            <a:ext cx="2505600" cy="15035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8160" y="622145"/>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5" name="Text Box 11"/>
          <p:cNvSpPr txBox="1">
            <a:spLocks noChangeArrowheads="1"/>
          </p:cNvSpPr>
          <p:nvPr/>
        </p:nvSpPr>
        <p:spPr bwMode="auto">
          <a:xfrm>
            <a:off x="829442" y="691274"/>
            <a:ext cx="19454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Fingerprint scanner</a:t>
            </a:r>
          </a:p>
        </p:txBody>
      </p:sp>
      <p:sp>
        <p:nvSpPr>
          <p:cNvPr id="31756" name="Text Box 12"/>
          <p:cNvSpPr txBox="1">
            <a:spLocks noChangeArrowheads="1"/>
          </p:cNvSpPr>
          <p:nvPr/>
        </p:nvSpPr>
        <p:spPr bwMode="auto">
          <a:xfrm>
            <a:off x="622080" y="2903346"/>
            <a:ext cx="8985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Joystick</a:t>
            </a:r>
          </a:p>
        </p:txBody>
      </p:sp>
      <p:sp>
        <p:nvSpPr>
          <p:cNvPr id="31757" name="Text Box 13"/>
          <p:cNvSpPr txBox="1">
            <a:spLocks noChangeArrowheads="1"/>
          </p:cNvSpPr>
          <p:nvPr/>
        </p:nvSpPr>
        <p:spPr bwMode="auto">
          <a:xfrm>
            <a:off x="4354560" y="2073819"/>
            <a:ext cx="1658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Digital Camera</a:t>
            </a:r>
          </a:p>
        </p:txBody>
      </p:sp>
      <p:sp>
        <p:nvSpPr>
          <p:cNvPr id="31758" name="Text Box 14"/>
          <p:cNvSpPr txBox="1">
            <a:spLocks noChangeArrowheads="1"/>
          </p:cNvSpPr>
          <p:nvPr/>
        </p:nvSpPr>
        <p:spPr bwMode="auto">
          <a:xfrm>
            <a:off x="7050240" y="491093"/>
            <a:ext cx="1290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3-D scanner</a:t>
            </a:r>
          </a:p>
        </p:txBody>
      </p:sp>
      <p:sp>
        <p:nvSpPr>
          <p:cNvPr id="31759" name="Text Box 15"/>
          <p:cNvSpPr txBox="1">
            <a:spLocks noChangeArrowheads="1"/>
          </p:cNvSpPr>
          <p:nvPr/>
        </p:nvSpPr>
        <p:spPr bwMode="auto">
          <a:xfrm>
            <a:off x="7986240" y="2903346"/>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Scanner</a:t>
            </a:r>
          </a:p>
        </p:txBody>
      </p:sp>
      <p:sp>
        <p:nvSpPr>
          <p:cNvPr id="31760" name="Text Box 16"/>
          <p:cNvSpPr txBox="1">
            <a:spLocks noChangeArrowheads="1"/>
          </p:cNvSpPr>
          <p:nvPr/>
        </p:nvSpPr>
        <p:spPr bwMode="auto">
          <a:xfrm>
            <a:off x="7636322" y="6221455"/>
            <a:ext cx="7401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Tablet</a:t>
            </a:r>
          </a:p>
        </p:txBody>
      </p:sp>
      <p:sp>
        <p:nvSpPr>
          <p:cNvPr id="31761" name="Text Box 17"/>
          <p:cNvSpPr txBox="1">
            <a:spLocks noChangeArrowheads="1"/>
          </p:cNvSpPr>
          <p:nvPr/>
        </p:nvSpPr>
        <p:spPr bwMode="auto">
          <a:xfrm>
            <a:off x="5379840" y="6163849"/>
            <a:ext cx="1866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Barcode Scanner</a:t>
            </a:r>
          </a:p>
        </p:txBody>
      </p:sp>
      <p:sp>
        <p:nvSpPr>
          <p:cNvPr id="31762" name="Text Box 18"/>
          <p:cNvSpPr txBox="1">
            <a:spLocks noChangeArrowheads="1"/>
          </p:cNvSpPr>
          <p:nvPr/>
        </p:nvSpPr>
        <p:spPr bwMode="auto">
          <a:xfrm>
            <a:off x="3525120" y="5610830"/>
            <a:ext cx="14515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Racing Wheel</a:t>
            </a:r>
          </a:p>
        </p:txBody>
      </p:sp>
      <p:sp>
        <p:nvSpPr>
          <p:cNvPr id="31763" name="Text Box 19"/>
          <p:cNvSpPr txBox="1">
            <a:spLocks noChangeArrowheads="1"/>
          </p:cNvSpPr>
          <p:nvPr/>
        </p:nvSpPr>
        <p:spPr bwMode="auto">
          <a:xfrm>
            <a:off x="622080" y="4257088"/>
            <a:ext cx="24883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Wearable input gloves</a:t>
            </a:r>
          </a:p>
        </p:txBody>
      </p:sp>
    </p:spTree>
    <p:extLst>
      <p:ext uri="{BB962C8B-B14F-4D97-AF65-F5344CB8AC3E}">
        <p14:creationId xmlns:p14="http://schemas.microsoft.com/office/powerpoint/2010/main" val="15615722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175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17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1754"/>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17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1750"/>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175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1751"/>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17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1746"/>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17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31752"/>
                                        </p:tgtEl>
                                        <p:attrNameLst>
                                          <p:attrName>style.visibility</p:attrName>
                                        </p:attrNameLst>
                                      </p:cBhvr>
                                      <p:to>
                                        <p:strVal val="visible"/>
                                      </p:to>
                                    </p:set>
                                  </p:childTnLst>
                                </p:cTn>
                              </p:par>
                              <p:par>
                                <p:cTn id="37" presetID="1" presetClass="entr" fill="hold" nodeType="withEffect">
                                  <p:stCondLst>
                                    <p:cond delay="0"/>
                                  </p:stCondLst>
                                  <p:childTnLst>
                                    <p:set>
                                      <p:cBhvr additive="repl">
                                        <p:cTn id="38" dur="1" fill="hold">
                                          <p:stCondLst>
                                            <p:cond delay="0"/>
                                          </p:stCondLst>
                                        </p:cTn>
                                        <p:tgtEl>
                                          <p:spTgt spid="317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31749"/>
                                        </p:tgtEl>
                                        <p:attrNameLst>
                                          <p:attrName>style.visibility</p:attrName>
                                        </p:attrNameLst>
                                      </p:cBhvr>
                                      <p:to>
                                        <p:strVal val="visible"/>
                                      </p:to>
                                    </p:set>
                                  </p:childTnLst>
                                </p:cTn>
                              </p:par>
                              <p:par>
                                <p:cTn id="43" presetID="1" presetClass="entr" fill="hold" nodeType="withEffect">
                                  <p:stCondLst>
                                    <p:cond delay="0"/>
                                  </p:stCondLst>
                                  <p:childTnLst>
                                    <p:set>
                                      <p:cBhvr additive="repl">
                                        <p:cTn id="44" dur="1" fill="hold">
                                          <p:stCondLst>
                                            <p:cond delay="0"/>
                                          </p:stCondLst>
                                        </p:cTn>
                                        <p:tgtEl>
                                          <p:spTgt spid="3176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fill="hold" nodeType="clickEffect">
                                  <p:stCondLst>
                                    <p:cond delay="0"/>
                                  </p:stCondLst>
                                  <p:childTnLst>
                                    <p:set>
                                      <p:cBhvr additive="repl">
                                        <p:cTn id="48" dur="1" fill="hold">
                                          <p:stCondLst>
                                            <p:cond delay="0"/>
                                          </p:stCondLst>
                                        </p:cTn>
                                        <p:tgtEl>
                                          <p:spTgt spid="31748"/>
                                        </p:tgtEl>
                                        <p:attrNameLst>
                                          <p:attrName>style.visibility</p:attrName>
                                        </p:attrNameLst>
                                      </p:cBhvr>
                                      <p:to>
                                        <p:strVal val="visible"/>
                                      </p:to>
                                    </p:set>
                                  </p:childTnLst>
                                </p:cTn>
                              </p:par>
                              <p:par>
                                <p:cTn id="49" presetID="1" presetClass="entr" fill="hold" nodeType="withEffect">
                                  <p:stCondLst>
                                    <p:cond delay="0"/>
                                  </p:stCondLst>
                                  <p:childTnLst>
                                    <p:set>
                                      <p:cBhvr additive="repl">
                                        <p:cTn id="50" dur="1" fill="hold">
                                          <p:stCondLst>
                                            <p:cond delay="0"/>
                                          </p:stCondLst>
                                        </p:cTn>
                                        <p:tgtEl>
                                          <p:spTgt spid="317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31747"/>
                                        </p:tgtEl>
                                        <p:attrNameLst>
                                          <p:attrName>style.visibility</p:attrName>
                                        </p:attrNameLst>
                                      </p:cBhvr>
                                      <p:to>
                                        <p:strVal val="visible"/>
                                      </p:to>
                                    </p:set>
                                  </p:childTnLst>
                                </p:cTn>
                              </p:par>
                              <p:par>
                                <p:cTn id="55" presetID="1" presetClass="entr" fill="hold" nodeType="withEffect">
                                  <p:stCondLst>
                                    <p:cond delay="0"/>
                                  </p:stCondLst>
                                  <p:childTnLst>
                                    <p:set>
                                      <p:cBhvr additive="repl">
                                        <p:cTn id="56" dur="1" fill="hold">
                                          <p:stCondLst>
                                            <p:cond delay="0"/>
                                          </p:stCondLst>
                                        </p:cTn>
                                        <p:tgtEl>
                                          <p:spTgt spid="31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idx="10"/>
          </p:nvPr>
        </p:nvSpPr>
        <p:spPr/>
        <p:txBody>
          <a:bodyPr/>
          <a:lstStyle/>
          <a:p>
            <a:fld id="{2E4567F5-80E6-4DC9-B081-E6B3AD0813E5}" type="datetime1">
              <a:rPr lang="en-US" altLang="en-US" smtClean="0"/>
              <a:t>9/25/2020</a:t>
            </a:fld>
            <a:endParaRPr lang="en-US" altLang="en-US"/>
          </a:p>
        </p:txBody>
      </p:sp>
      <p:sp>
        <p:nvSpPr>
          <p:cNvPr id="16" name="Slide Number Placeholder 4"/>
          <p:cNvSpPr>
            <a:spLocks noGrp="1"/>
          </p:cNvSpPr>
          <p:nvPr>
            <p:ph type="sldNum" idx="12"/>
          </p:nvPr>
        </p:nvSpPr>
        <p:spPr/>
        <p:txBody>
          <a:bodyPr/>
          <a:lstStyle/>
          <a:p>
            <a:fld id="{BE651525-CB02-4A8F-AE7B-3A4DD31CBA4A}" type="slidenum">
              <a:rPr lang="en-US" altLang="en-US"/>
              <a:pPr/>
              <a:t>36</a:t>
            </a:fld>
            <a:endParaRPr lang="en-US" altLang="en-US"/>
          </a:p>
        </p:txBody>
      </p:sp>
      <p:sp>
        <p:nvSpPr>
          <p:cNvPr id="3276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Output Devices</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40" y="2487143"/>
            <a:ext cx="1684800" cy="10383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440" y="2418014"/>
            <a:ext cx="1762560" cy="11060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720" y="2366170"/>
            <a:ext cx="1416960" cy="1365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400" y="4225404"/>
            <a:ext cx="2376000" cy="1581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240" y="4355017"/>
            <a:ext cx="1935360" cy="1486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5" name="Text Box 7"/>
          <p:cNvSpPr txBox="1">
            <a:spLocks noChangeArrowheads="1"/>
          </p:cNvSpPr>
          <p:nvPr/>
        </p:nvSpPr>
        <p:spPr bwMode="auto">
          <a:xfrm>
            <a:off x="980640" y="1451674"/>
            <a:ext cx="787968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60014" rIns="81631" bIns="4081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方正明體" charset="0"/>
                <a:cs typeface="方正明體" charset="0"/>
              </a:defRPr>
            </a:lvl9pPr>
          </a:lstStyle>
          <a:p>
            <a:r>
              <a:rPr lang="en-US" altLang="en-US" sz="2200"/>
              <a:t>A Place to present processed data</a:t>
            </a:r>
          </a:p>
        </p:txBody>
      </p:sp>
      <p:sp>
        <p:nvSpPr>
          <p:cNvPr id="32776" name="Text Box 8"/>
          <p:cNvSpPr txBox="1">
            <a:spLocks noChangeArrowheads="1"/>
          </p:cNvSpPr>
          <p:nvPr/>
        </p:nvSpPr>
        <p:spPr bwMode="auto">
          <a:xfrm>
            <a:off x="1036802" y="2118464"/>
            <a:ext cx="8510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Monitor</a:t>
            </a:r>
          </a:p>
        </p:txBody>
      </p:sp>
      <p:sp>
        <p:nvSpPr>
          <p:cNvPr id="32777" name="Text Box 9"/>
          <p:cNvSpPr txBox="1">
            <a:spLocks noChangeArrowheads="1"/>
          </p:cNvSpPr>
          <p:nvPr/>
        </p:nvSpPr>
        <p:spPr bwMode="auto">
          <a:xfrm>
            <a:off x="3939840" y="3525492"/>
            <a:ext cx="9921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Projector</a:t>
            </a:r>
          </a:p>
        </p:txBody>
      </p:sp>
      <p:sp>
        <p:nvSpPr>
          <p:cNvPr id="32778" name="Text Box 10"/>
          <p:cNvSpPr txBox="1">
            <a:spLocks noChangeArrowheads="1"/>
          </p:cNvSpPr>
          <p:nvPr/>
        </p:nvSpPr>
        <p:spPr bwMode="auto">
          <a:xfrm>
            <a:off x="6842880" y="2073819"/>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Speakers</a:t>
            </a:r>
          </a:p>
        </p:txBody>
      </p:sp>
      <p:sp>
        <p:nvSpPr>
          <p:cNvPr id="32779" name="Text Box 11"/>
          <p:cNvSpPr txBox="1">
            <a:spLocks noChangeArrowheads="1"/>
          </p:cNvSpPr>
          <p:nvPr/>
        </p:nvSpPr>
        <p:spPr bwMode="auto">
          <a:xfrm>
            <a:off x="2488320" y="6014073"/>
            <a:ext cx="7632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Plotter</a:t>
            </a:r>
          </a:p>
        </p:txBody>
      </p:sp>
      <p:sp>
        <p:nvSpPr>
          <p:cNvPr id="32780" name="Text Box 12"/>
          <p:cNvSpPr txBox="1">
            <a:spLocks noChangeArrowheads="1"/>
          </p:cNvSpPr>
          <p:nvPr/>
        </p:nvSpPr>
        <p:spPr bwMode="auto">
          <a:xfrm>
            <a:off x="6635520" y="6014073"/>
            <a:ext cx="13492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Laser Printer</a:t>
            </a:r>
          </a:p>
        </p:txBody>
      </p:sp>
    </p:spTree>
    <p:extLst>
      <p:ext uri="{BB962C8B-B14F-4D97-AF65-F5344CB8AC3E}">
        <p14:creationId xmlns:p14="http://schemas.microsoft.com/office/powerpoint/2010/main" val="25784570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277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278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277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27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2771"/>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277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2770"/>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27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2774"/>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altLang="en-US"/>
              <a:t>Storage Vs. Memory</a:t>
            </a:r>
          </a:p>
        </p:txBody>
      </p:sp>
      <p:sp>
        <p:nvSpPr>
          <p:cNvPr id="1163267" name="Text Box 3"/>
          <p:cNvSpPr txBox="1">
            <a:spLocks noChangeArrowheads="1"/>
          </p:cNvSpPr>
          <p:nvPr/>
        </p:nvSpPr>
        <p:spPr bwMode="auto">
          <a:xfrm>
            <a:off x="536577" y="1235075"/>
            <a:ext cx="5978525" cy="227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55" tIns="46029" rIns="92055" bIns="46029">
            <a:spAutoFit/>
          </a:bodyPr>
          <a:lstStyle>
            <a:lvl1pPr marL="292100" indent="-1778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Memory (e.g., RAM)</a:t>
            </a:r>
          </a:p>
          <a:p>
            <a:pPr>
              <a:lnSpc>
                <a:spcPct val="90000"/>
              </a:lnSpc>
              <a:spcBef>
                <a:spcPct val="10000"/>
              </a:spcBef>
              <a:buFontTx/>
              <a:buChar char="•"/>
            </a:pPr>
            <a:r>
              <a:rPr lang="en-US" altLang="en-US" sz="2000"/>
              <a:t>The information stored is needed now</a:t>
            </a:r>
          </a:p>
          <a:p>
            <a:pPr>
              <a:lnSpc>
                <a:spcPct val="90000"/>
              </a:lnSpc>
              <a:spcBef>
                <a:spcPct val="10000"/>
              </a:spcBef>
              <a:buFontTx/>
              <a:buChar char="•"/>
            </a:pPr>
            <a:r>
              <a:rPr lang="en-US" altLang="en-US" sz="2000"/>
              <a:t>Keep the information for a shorter period of time  (usually volatile)</a:t>
            </a:r>
          </a:p>
          <a:p>
            <a:pPr>
              <a:lnSpc>
                <a:spcPct val="90000"/>
              </a:lnSpc>
              <a:spcBef>
                <a:spcPct val="10000"/>
              </a:spcBef>
              <a:buFontTx/>
              <a:buChar char="•"/>
            </a:pPr>
            <a:r>
              <a:rPr lang="en-US" altLang="en-US" sz="2000"/>
              <a:t>Faster</a:t>
            </a:r>
          </a:p>
          <a:p>
            <a:pPr>
              <a:lnSpc>
                <a:spcPct val="90000"/>
              </a:lnSpc>
              <a:spcBef>
                <a:spcPct val="10000"/>
              </a:spcBef>
              <a:buFontTx/>
              <a:buChar char="•"/>
            </a:pPr>
            <a:r>
              <a:rPr lang="en-US" altLang="en-US" sz="2000"/>
              <a:t>More expensive</a:t>
            </a:r>
          </a:p>
          <a:p>
            <a:pPr>
              <a:lnSpc>
                <a:spcPct val="90000"/>
              </a:lnSpc>
              <a:spcBef>
                <a:spcPct val="10000"/>
              </a:spcBef>
              <a:buFontTx/>
              <a:buChar char="•"/>
            </a:pPr>
            <a:r>
              <a:rPr lang="en-US" altLang="en-US" sz="2000"/>
              <a:t>Low storage capacity (~1/4 of a DVD for 1 GB)</a:t>
            </a:r>
          </a:p>
        </p:txBody>
      </p:sp>
      <p:sp>
        <p:nvSpPr>
          <p:cNvPr id="1163268" name="Text Box 4"/>
          <p:cNvSpPr txBox="1">
            <a:spLocks noChangeArrowheads="1"/>
          </p:cNvSpPr>
          <p:nvPr/>
        </p:nvSpPr>
        <p:spPr bwMode="auto">
          <a:xfrm>
            <a:off x="512765" y="3797300"/>
            <a:ext cx="5978525" cy="230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55" tIns="46029" rIns="92055" bIns="46029">
            <a:spAutoFit/>
          </a:bodyPr>
          <a:lstStyle>
            <a:lvl1pPr marL="342900" indent="-2286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Storage (e.g., Hard disk)</a:t>
            </a:r>
          </a:p>
          <a:p>
            <a:pPr>
              <a:lnSpc>
                <a:spcPct val="90000"/>
              </a:lnSpc>
              <a:spcBef>
                <a:spcPct val="10000"/>
              </a:spcBef>
              <a:buFontTx/>
              <a:buChar char="•"/>
            </a:pPr>
            <a:r>
              <a:rPr lang="en-US" altLang="en-US" sz="2000"/>
              <a:t>The information stored is not needed immediately</a:t>
            </a:r>
          </a:p>
          <a:p>
            <a:pPr>
              <a:lnSpc>
                <a:spcPct val="90000"/>
              </a:lnSpc>
              <a:spcBef>
                <a:spcPct val="10000"/>
              </a:spcBef>
              <a:buFontTx/>
              <a:buChar char="•"/>
            </a:pPr>
            <a:r>
              <a:rPr lang="en-US" altLang="en-US" sz="2000"/>
              <a:t>The information is retained longer (non-volatile)</a:t>
            </a:r>
          </a:p>
          <a:p>
            <a:pPr>
              <a:lnSpc>
                <a:spcPct val="90000"/>
              </a:lnSpc>
              <a:spcBef>
                <a:spcPct val="10000"/>
              </a:spcBef>
              <a:buFontTx/>
              <a:buChar char="•"/>
            </a:pPr>
            <a:r>
              <a:rPr lang="en-US" altLang="en-US" sz="2000"/>
              <a:t>Slower</a:t>
            </a:r>
          </a:p>
          <a:p>
            <a:pPr>
              <a:lnSpc>
                <a:spcPct val="90000"/>
              </a:lnSpc>
              <a:spcBef>
                <a:spcPct val="10000"/>
              </a:spcBef>
              <a:buFontTx/>
              <a:buChar char="•"/>
            </a:pPr>
            <a:r>
              <a:rPr lang="en-US" altLang="en-US" sz="2000"/>
              <a:t>Cheaper</a:t>
            </a:r>
          </a:p>
          <a:p>
            <a:pPr>
              <a:lnSpc>
                <a:spcPct val="90000"/>
              </a:lnSpc>
              <a:spcBef>
                <a:spcPct val="10000"/>
              </a:spcBef>
              <a:buFontTx/>
              <a:buChar char="•"/>
            </a:pPr>
            <a:r>
              <a:rPr lang="en-US" altLang="en-US" sz="2000"/>
              <a:t>Higher storage capacity (~50 DVD’s for 200 GB)</a:t>
            </a:r>
          </a:p>
          <a:p>
            <a:pPr>
              <a:lnSpc>
                <a:spcPct val="90000"/>
              </a:lnSpc>
              <a:spcBef>
                <a:spcPct val="10000"/>
              </a:spcBef>
              <a:buFontTx/>
              <a:buChar char="•"/>
            </a:pPr>
            <a:endParaRPr lang="en-US" altLang="en-US" sz="2000"/>
          </a:p>
        </p:txBody>
      </p:sp>
      <p:pic>
        <p:nvPicPr>
          <p:cNvPr id="1163269" name="Picture 5" descr="file_cabinet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688" y="1352550"/>
            <a:ext cx="1631950" cy="2082800"/>
          </a:xfrm>
          <a:prstGeom prst="rect">
            <a:avLst/>
          </a:prstGeom>
          <a:noFill/>
          <a:extLst>
            <a:ext uri="{909E8E84-426E-40DD-AFC4-6F175D3DCCD1}">
              <a14:hiddenFill xmlns:a14="http://schemas.microsoft.com/office/drawing/2010/main">
                <a:solidFill>
                  <a:srgbClr val="FFFFFF"/>
                </a:solidFill>
              </a14:hiddenFill>
            </a:ext>
          </a:extLst>
        </p:spPr>
      </p:pic>
      <p:pic>
        <p:nvPicPr>
          <p:cNvPr id="1163270" name="Picture 6" descr="TOT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2" y="3987800"/>
            <a:ext cx="2347913"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DEFA13A-84D6-4A29-8AFA-AB57162C44AC}"/>
              </a:ext>
            </a:extLst>
          </p:cNvPr>
          <p:cNvSpPr>
            <a:spLocks noGrp="1"/>
          </p:cNvSpPr>
          <p:nvPr>
            <p:ph type="dt" sz="half" idx="10"/>
          </p:nvPr>
        </p:nvSpPr>
        <p:spPr/>
        <p:txBody>
          <a:bodyPr/>
          <a:lstStyle/>
          <a:p>
            <a:fld id="{93435BC6-E16C-4EF0-AE59-1ACBA969D1AB}" type="datetime1">
              <a:rPr lang="en-US" smtClean="0"/>
              <a:t>9/25/2020</a:t>
            </a:fld>
            <a:endParaRPr lang="en-US"/>
          </a:p>
        </p:txBody>
      </p:sp>
      <p:sp>
        <p:nvSpPr>
          <p:cNvPr id="3" name="Slide Number Placeholder 2">
            <a:extLst>
              <a:ext uri="{FF2B5EF4-FFF2-40B4-BE49-F238E27FC236}">
                <a16:creationId xmlns:a16="http://schemas.microsoft.com/office/drawing/2014/main" id="{104BC6CD-7FAF-4525-A140-1D565ECE4286}"/>
              </a:ext>
            </a:extLst>
          </p:cNvPr>
          <p:cNvSpPr>
            <a:spLocks noGrp="1"/>
          </p:cNvSpPr>
          <p:nvPr>
            <p:ph type="sldNum" sz="quarter" idx="12"/>
          </p:nvPr>
        </p:nvSpPr>
        <p:spPr/>
        <p:txBody>
          <a:bodyPr/>
          <a:lstStyle/>
          <a:p>
            <a:fld id="{CB861D75-CD8C-4850-BCF9-CFB07D64EADE}" type="slidenum">
              <a:rPr lang="en-US" smtClean="0"/>
              <a:pPr/>
              <a:t>37</a:t>
            </a:fld>
            <a:endParaRPr lang="en-US"/>
          </a:p>
        </p:txBody>
      </p:sp>
    </p:spTree>
    <p:extLst>
      <p:ext uri="{BB962C8B-B14F-4D97-AF65-F5344CB8AC3E}">
        <p14:creationId xmlns:p14="http://schemas.microsoft.com/office/powerpoint/2010/main" val="20755401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5ABF9FD5-9ABA-4EE0-AA63-A16145C8AB45}" type="slidenum">
              <a:rPr lang="en-US" altLang="en-US"/>
              <a:pPr/>
              <a:t>38</a:t>
            </a:fld>
            <a:endParaRPr lang="en-US" altLang="en-US"/>
          </a:p>
        </p:txBody>
      </p:sp>
      <p:sp>
        <p:nvSpPr>
          <p:cNvPr id="22530" name="Rectangle 2"/>
          <p:cNvSpPr>
            <a:spLocks noGrp="1" noChangeArrowheads="1"/>
          </p:cNvSpPr>
          <p:nvPr>
            <p:ph type="title"/>
          </p:nvPr>
        </p:nvSpPr>
        <p:spPr/>
        <p:txBody>
          <a:bodyPr/>
          <a:lstStyle/>
          <a:p>
            <a:r>
              <a:rPr lang="en-US" altLang="zh-TW">
                <a:ea typeface="新細明體" pitchFamily="18" charset="-120"/>
              </a:rPr>
              <a:t>Essential Computer Hardware</a:t>
            </a:r>
          </a:p>
        </p:txBody>
      </p:sp>
      <p:sp>
        <p:nvSpPr>
          <p:cNvPr id="22531" name="Rectangle 3"/>
          <p:cNvSpPr>
            <a:spLocks noGrp="1" noChangeArrowheads="1"/>
          </p:cNvSpPr>
          <p:nvPr>
            <p:ph type="body" idx="1"/>
          </p:nvPr>
        </p:nvSpPr>
        <p:spPr/>
        <p:txBody>
          <a:bodyPr/>
          <a:lstStyle/>
          <a:p>
            <a:r>
              <a:rPr lang="en-US" altLang="zh-TW">
                <a:ea typeface="新細明體" pitchFamily="18" charset="-120"/>
              </a:rPr>
              <a:t>Storage devices</a:t>
            </a:r>
          </a:p>
          <a:p>
            <a:pPr lvl="1"/>
            <a:r>
              <a:rPr lang="en-US" altLang="zh-TW">
                <a:ea typeface="新細明體" pitchFamily="18" charset="-120"/>
              </a:rPr>
              <a:t>Hold data and programs permanently</a:t>
            </a:r>
          </a:p>
          <a:p>
            <a:pPr lvl="1"/>
            <a:r>
              <a:rPr lang="en-US" altLang="zh-TW">
                <a:ea typeface="新細明體" pitchFamily="18" charset="-120"/>
              </a:rPr>
              <a:t>Different from RAM</a:t>
            </a:r>
          </a:p>
          <a:p>
            <a:pPr lvl="1"/>
            <a:r>
              <a:rPr lang="en-US" altLang="zh-TW">
                <a:ea typeface="新細明體" pitchFamily="18" charset="-120"/>
              </a:rPr>
              <a:t>Magnetic storage</a:t>
            </a:r>
          </a:p>
          <a:p>
            <a:pPr lvl="2"/>
            <a:r>
              <a:rPr lang="en-US" altLang="zh-TW">
                <a:ea typeface="新細明體" pitchFamily="18" charset="-120"/>
              </a:rPr>
              <a:t>Floppy and hard drive</a:t>
            </a:r>
          </a:p>
          <a:p>
            <a:pPr lvl="2"/>
            <a:r>
              <a:rPr lang="en-US" altLang="zh-TW">
                <a:ea typeface="新細明體" pitchFamily="18" charset="-120"/>
              </a:rPr>
              <a:t>Uses a magnet to access data</a:t>
            </a:r>
          </a:p>
          <a:p>
            <a:pPr lvl="1"/>
            <a:r>
              <a:rPr lang="en-US" altLang="zh-TW">
                <a:ea typeface="新細明體" pitchFamily="18" charset="-120"/>
              </a:rPr>
              <a:t>Optical storage</a:t>
            </a:r>
          </a:p>
          <a:p>
            <a:pPr lvl="2"/>
            <a:r>
              <a:rPr lang="en-US" altLang="zh-TW">
                <a:ea typeface="新細明體" pitchFamily="18" charset="-120"/>
              </a:rPr>
              <a:t>CD and DVD drives</a:t>
            </a:r>
          </a:p>
          <a:p>
            <a:pPr lvl="2"/>
            <a:r>
              <a:rPr lang="en-US" altLang="zh-TW">
                <a:ea typeface="新細明體" pitchFamily="18" charset="-120"/>
              </a:rPr>
              <a:t>Uses a laser to access data</a:t>
            </a:r>
          </a:p>
        </p:txBody>
      </p:sp>
      <p:sp>
        <p:nvSpPr>
          <p:cNvPr id="2" name="Date Placeholder 1">
            <a:extLst>
              <a:ext uri="{FF2B5EF4-FFF2-40B4-BE49-F238E27FC236}">
                <a16:creationId xmlns:a16="http://schemas.microsoft.com/office/drawing/2014/main" id="{7E740E50-9959-4FA8-B175-7C2E2908A676}"/>
              </a:ext>
            </a:extLst>
          </p:cNvPr>
          <p:cNvSpPr>
            <a:spLocks noGrp="1"/>
          </p:cNvSpPr>
          <p:nvPr>
            <p:ph type="dt" sz="half" idx="10"/>
          </p:nvPr>
        </p:nvSpPr>
        <p:spPr/>
        <p:txBody>
          <a:bodyPr/>
          <a:lstStyle/>
          <a:p>
            <a:fld id="{7E964BD3-60F8-4D9B-AE63-35F7CA0B25EA}" type="datetime1">
              <a:rPr lang="en-US" smtClean="0"/>
              <a:t>9/25/2020</a:t>
            </a:fld>
            <a:endParaRPr lang="en-US"/>
          </a:p>
        </p:txBody>
      </p:sp>
    </p:spTree>
    <p:extLst>
      <p:ext uri="{BB962C8B-B14F-4D97-AF65-F5344CB8AC3E}">
        <p14:creationId xmlns:p14="http://schemas.microsoft.com/office/powerpoint/2010/main" val="371179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idx="10"/>
          </p:nvPr>
        </p:nvSpPr>
        <p:spPr/>
        <p:txBody>
          <a:bodyPr/>
          <a:lstStyle/>
          <a:p>
            <a:fld id="{C335909F-01E6-4B0E-8C24-5123FE902C3E}" type="datetime1">
              <a:rPr lang="en-US" altLang="en-US" smtClean="0"/>
              <a:t>9/25/2020</a:t>
            </a:fld>
            <a:endParaRPr lang="en-US" altLang="en-US"/>
          </a:p>
        </p:txBody>
      </p:sp>
      <p:sp>
        <p:nvSpPr>
          <p:cNvPr id="16" name="Slide Number Placeholder 4"/>
          <p:cNvSpPr>
            <a:spLocks noGrp="1"/>
          </p:cNvSpPr>
          <p:nvPr>
            <p:ph type="sldNum" idx="12"/>
          </p:nvPr>
        </p:nvSpPr>
        <p:spPr/>
        <p:txBody>
          <a:bodyPr/>
          <a:lstStyle/>
          <a:p>
            <a:fld id="{5371E454-E660-48AE-AAB9-904B015BF419}" type="slidenum">
              <a:rPr lang="en-US" altLang="en-US"/>
              <a:pPr/>
              <a:t>39</a:t>
            </a:fld>
            <a:endParaRPr lang="en-US" altLang="en-US"/>
          </a:p>
        </p:txBody>
      </p:sp>
      <p:sp>
        <p:nvSpPr>
          <p:cNvPr id="37889"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Storage Devices</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680" y="2203433"/>
            <a:ext cx="1944000" cy="1944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320" y="4450068"/>
            <a:ext cx="1900800" cy="19787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40" y="1244290"/>
            <a:ext cx="2488320" cy="20738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760" y="1909642"/>
            <a:ext cx="2064960" cy="18232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7200" y="4736658"/>
            <a:ext cx="223776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160" y="4337735"/>
            <a:ext cx="2246400" cy="1676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6" name="Text Box 8"/>
          <p:cNvSpPr txBox="1">
            <a:spLocks noChangeArrowheads="1"/>
          </p:cNvSpPr>
          <p:nvPr/>
        </p:nvSpPr>
        <p:spPr bwMode="auto">
          <a:xfrm>
            <a:off x="1036800" y="905857"/>
            <a:ext cx="12470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Tape drives</a:t>
            </a:r>
          </a:p>
        </p:txBody>
      </p:sp>
      <p:sp>
        <p:nvSpPr>
          <p:cNvPr id="37897" name="Text Box 9"/>
          <p:cNvSpPr txBox="1">
            <a:spLocks noChangeArrowheads="1"/>
          </p:cNvSpPr>
          <p:nvPr/>
        </p:nvSpPr>
        <p:spPr bwMode="auto">
          <a:xfrm>
            <a:off x="6406562" y="1768507"/>
            <a:ext cx="18748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5 1/2” Floppy drive</a:t>
            </a:r>
          </a:p>
        </p:txBody>
      </p:sp>
      <p:sp>
        <p:nvSpPr>
          <p:cNvPr id="37898" name="Text Box 10"/>
          <p:cNvSpPr txBox="1">
            <a:spLocks noChangeArrowheads="1"/>
          </p:cNvSpPr>
          <p:nvPr/>
        </p:nvSpPr>
        <p:spPr bwMode="auto">
          <a:xfrm>
            <a:off x="6963842" y="4257088"/>
            <a:ext cx="193392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3 1/2 “ Floppy drive</a:t>
            </a:r>
          </a:p>
        </p:txBody>
      </p:sp>
      <p:sp>
        <p:nvSpPr>
          <p:cNvPr id="37899" name="Text Box 11"/>
          <p:cNvSpPr txBox="1">
            <a:spLocks noChangeArrowheads="1"/>
          </p:cNvSpPr>
          <p:nvPr/>
        </p:nvSpPr>
        <p:spPr bwMode="auto">
          <a:xfrm>
            <a:off x="4354560" y="4670412"/>
            <a:ext cx="15912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USB flash drive</a:t>
            </a:r>
          </a:p>
        </p:txBody>
      </p:sp>
      <p:sp>
        <p:nvSpPr>
          <p:cNvPr id="37900" name="Text Box 12"/>
          <p:cNvSpPr txBox="1">
            <a:spLocks noChangeArrowheads="1"/>
          </p:cNvSpPr>
          <p:nvPr/>
        </p:nvSpPr>
        <p:spPr bwMode="auto">
          <a:xfrm>
            <a:off x="1036800" y="4102993"/>
            <a:ext cx="228096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Flash memory card</a:t>
            </a:r>
          </a:p>
        </p:txBody>
      </p:sp>
    </p:spTree>
    <p:extLst>
      <p:ext uri="{BB962C8B-B14F-4D97-AF65-F5344CB8AC3E}">
        <p14:creationId xmlns:p14="http://schemas.microsoft.com/office/powerpoint/2010/main" val="364532570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7892"/>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7893"/>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378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37890"/>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3789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nodeType="clickEffect">
                                  <p:stCondLst>
                                    <p:cond delay="0"/>
                                  </p:stCondLst>
                                  <p:childTnLst>
                                    <p:set>
                                      <p:cBhvr additive="repl">
                                        <p:cTn id="20" dur="1" fill="hold">
                                          <p:stCondLst>
                                            <p:cond delay="0"/>
                                          </p:stCondLst>
                                        </p:cTn>
                                        <p:tgtEl>
                                          <p:spTgt spid="37891"/>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378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37894"/>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3789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fill="hold" nodeType="clickEffect">
                                  <p:stCondLst>
                                    <p:cond delay="0"/>
                                  </p:stCondLst>
                                  <p:childTnLst>
                                    <p:set>
                                      <p:cBhvr additive="repl">
                                        <p:cTn id="32" dur="1" fill="hold">
                                          <p:stCondLst>
                                            <p:cond delay="0"/>
                                          </p:stCondLst>
                                        </p:cTn>
                                        <p:tgtEl>
                                          <p:spTgt spid="37895"/>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Points to Ponder</a:t>
            </a:r>
          </a:p>
        </p:txBody>
      </p:sp>
      <p:sp>
        <p:nvSpPr>
          <p:cNvPr id="3" name="Content Placeholder 2"/>
          <p:cNvSpPr>
            <a:spLocks noGrp="1"/>
          </p:cNvSpPr>
          <p:nvPr>
            <p:ph idx="1"/>
          </p:nvPr>
        </p:nvSpPr>
        <p:spPr/>
        <p:txBody>
          <a:bodyPr/>
          <a:lstStyle/>
          <a:p>
            <a:pPr>
              <a:lnSpc>
                <a:spcPct val="150000"/>
              </a:lnSpc>
              <a:tabLst>
                <a:tab pos="5834063" algn="l"/>
              </a:tabLst>
            </a:pPr>
            <a:r>
              <a:rPr lang="en-GB" dirty="0"/>
              <a:t>Do not miss </a:t>
            </a:r>
            <a:r>
              <a:rPr lang="en-GB" dirty="0">
                <a:solidFill>
                  <a:srgbClr val="FF0000"/>
                </a:solidFill>
              </a:rPr>
              <a:t>any class, practice problem, and assessments</a:t>
            </a:r>
          </a:p>
          <a:p>
            <a:pPr>
              <a:lnSpc>
                <a:spcPct val="150000"/>
              </a:lnSpc>
              <a:tabLst>
                <a:tab pos="5834063" algn="l"/>
              </a:tabLst>
            </a:pPr>
            <a:r>
              <a:rPr lang="en-GB" dirty="0"/>
              <a:t>Be </a:t>
            </a:r>
            <a:r>
              <a:rPr lang="en-GB" dirty="0">
                <a:solidFill>
                  <a:srgbClr val="FF0000"/>
                </a:solidFill>
              </a:rPr>
              <a:t>ethical and professional </a:t>
            </a:r>
            <a:r>
              <a:rPr lang="en-GB" dirty="0"/>
              <a:t>throughout the course</a:t>
            </a:r>
          </a:p>
          <a:p>
            <a:pPr>
              <a:lnSpc>
                <a:spcPct val="150000"/>
              </a:lnSpc>
              <a:tabLst>
                <a:tab pos="5834063" algn="l"/>
              </a:tabLst>
            </a:pPr>
            <a:r>
              <a:rPr lang="en-GB" dirty="0">
                <a:solidFill>
                  <a:srgbClr val="FF0000"/>
                </a:solidFill>
              </a:rPr>
              <a:t>Unethical</a:t>
            </a:r>
            <a:r>
              <a:rPr lang="en-GB" dirty="0"/>
              <a:t> practices are </a:t>
            </a:r>
            <a:r>
              <a:rPr lang="en-GB" dirty="0">
                <a:solidFill>
                  <a:srgbClr val="FF0000"/>
                </a:solidFill>
              </a:rPr>
              <a:t>punishable</a:t>
            </a:r>
            <a:r>
              <a:rPr lang="en-GB" dirty="0"/>
              <a:t> </a:t>
            </a:r>
          </a:p>
          <a:p>
            <a:pPr>
              <a:lnSpc>
                <a:spcPct val="150000"/>
              </a:lnSpc>
              <a:tabLst>
                <a:tab pos="5834063" algn="l"/>
              </a:tabLst>
            </a:pPr>
            <a:endParaRPr lang="en-GB" dirty="0"/>
          </a:p>
        </p:txBody>
      </p:sp>
      <p:sp>
        <p:nvSpPr>
          <p:cNvPr id="4" name="Date Placeholder 3">
            <a:extLst>
              <a:ext uri="{FF2B5EF4-FFF2-40B4-BE49-F238E27FC236}">
                <a16:creationId xmlns:a16="http://schemas.microsoft.com/office/drawing/2014/main" id="{D7179DAC-E589-44D4-8713-A65BFB3890CF}"/>
              </a:ext>
            </a:extLst>
          </p:cNvPr>
          <p:cNvSpPr>
            <a:spLocks noGrp="1"/>
          </p:cNvSpPr>
          <p:nvPr>
            <p:ph type="dt" sz="half" idx="10"/>
          </p:nvPr>
        </p:nvSpPr>
        <p:spPr/>
        <p:txBody>
          <a:bodyPr/>
          <a:lstStyle/>
          <a:p>
            <a:fld id="{B9D9A9E6-83D8-4437-95C3-C124C4108EE4}" type="datetime1">
              <a:rPr lang="en-US" smtClean="0"/>
              <a:t>9/25/2020</a:t>
            </a:fld>
            <a:endParaRPr lang="en-US"/>
          </a:p>
        </p:txBody>
      </p:sp>
      <p:sp>
        <p:nvSpPr>
          <p:cNvPr id="5" name="Slide Number Placeholder 4">
            <a:extLst>
              <a:ext uri="{FF2B5EF4-FFF2-40B4-BE49-F238E27FC236}">
                <a16:creationId xmlns:a16="http://schemas.microsoft.com/office/drawing/2014/main" id="{A3D27833-922A-4DB2-8523-41D99028BAE5}"/>
              </a:ext>
            </a:extLst>
          </p:cNvPr>
          <p:cNvSpPr>
            <a:spLocks noGrp="1"/>
          </p:cNvSpPr>
          <p:nvPr>
            <p:ph type="sldNum" sz="quarter" idx="12"/>
          </p:nvPr>
        </p:nvSpPr>
        <p:spPr/>
        <p:txBody>
          <a:bodyPr/>
          <a:lstStyle/>
          <a:p>
            <a:fld id="{CB861D75-CD8C-4850-BCF9-CFB07D64EADE}"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idx="10"/>
          </p:nvPr>
        </p:nvSpPr>
        <p:spPr/>
        <p:txBody>
          <a:bodyPr/>
          <a:lstStyle/>
          <a:p>
            <a:fld id="{B624755F-CF5D-438E-B711-36DCE5A34430}" type="datetime1">
              <a:rPr lang="en-US" altLang="en-US" smtClean="0"/>
              <a:t>9/25/2020</a:t>
            </a:fld>
            <a:endParaRPr lang="en-US" altLang="en-US"/>
          </a:p>
        </p:txBody>
      </p:sp>
      <p:sp>
        <p:nvSpPr>
          <p:cNvPr id="13" name="Slide Number Placeholder 4"/>
          <p:cNvSpPr>
            <a:spLocks noGrp="1"/>
          </p:cNvSpPr>
          <p:nvPr>
            <p:ph type="sldNum" idx="12"/>
          </p:nvPr>
        </p:nvSpPr>
        <p:spPr/>
        <p:txBody>
          <a:bodyPr/>
          <a:lstStyle/>
          <a:p>
            <a:fld id="{E3D11DF7-3B0A-4466-B7BD-075167FE561B}" type="slidenum">
              <a:rPr lang="en-US" altLang="en-US"/>
              <a:pPr/>
              <a:t>40</a:t>
            </a:fld>
            <a:endParaRPr lang="en-US" altLang="en-US"/>
          </a:p>
        </p:txBody>
      </p:sp>
      <p:sp>
        <p:nvSpPr>
          <p:cNvPr id="38913"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Storage Devices</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00" y="1719542"/>
            <a:ext cx="2358720" cy="15985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60" y="1771387"/>
            <a:ext cx="2142720" cy="17541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520" y="3732872"/>
            <a:ext cx="1900800" cy="19787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160" y="4355019"/>
            <a:ext cx="1779840" cy="21170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8" name="Text Box 6"/>
          <p:cNvSpPr txBox="1">
            <a:spLocks noChangeArrowheads="1"/>
          </p:cNvSpPr>
          <p:nvPr/>
        </p:nvSpPr>
        <p:spPr bwMode="auto">
          <a:xfrm>
            <a:off x="829440" y="1561125"/>
            <a:ext cx="20736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 pos="2171700" algn="l"/>
              </a:tabLst>
              <a:defRPr>
                <a:solidFill>
                  <a:srgbClr val="000000"/>
                </a:solidFill>
                <a:latin typeface="Arial" charset="0"/>
                <a:ea typeface="方正明體" charset="0"/>
                <a:cs typeface="方正明體" charset="0"/>
              </a:defRPr>
            </a:lvl1pPr>
            <a:lvl2pPr>
              <a:tabLst>
                <a:tab pos="723900" algn="l"/>
                <a:tab pos="1447800" algn="l"/>
                <a:tab pos="2171700" algn="l"/>
              </a:tabLst>
              <a:defRPr>
                <a:solidFill>
                  <a:srgbClr val="000000"/>
                </a:solidFill>
                <a:latin typeface="Arial" charset="0"/>
                <a:ea typeface="方正明體" charset="0"/>
                <a:cs typeface="方正明體" charset="0"/>
              </a:defRPr>
            </a:lvl2pPr>
            <a:lvl3pPr>
              <a:tabLst>
                <a:tab pos="723900" algn="l"/>
                <a:tab pos="1447800" algn="l"/>
                <a:tab pos="2171700" algn="l"/>
              </a:tabLst>
              <a:defRPr>
                <a:solidFill>
                  <a:srgbClr val="000000"/>
                </a:solidFill>
                <a:latin typeface="Arial" charset="0"/>
                <a:ea typeface="方正明體" charset="0"/>
                <a:cs typeface="方正明體" charset="0"/>
              </a:defRPr>
            </a:lvl3pPr>
            <a:lvl4pPr>
              <a:tabLst>
                <a:tab pos="723900" algn="l"/>
                <a:tab pos="1447800" algn="l"/>
                <a:tab pos="2171700" algn="l"/>
              </a:tabLst>
              <a:defRPr>
                <a:solidFill>
                  <a:srgbClr val="000000"/>
                </a:solidFill>
                <a:latin typeface="Arial" charset="0"/>
                <a:ea typeface="方正明體" charset="0"/>
                <a:cs typeface="方正明體" charset="0"/>
              </a:defRPr>
            </a:lvl4pPr>
            <a:lvl5pPr>
              <a:tabLst>
                <a:tab pos="723900" algn="l"/>
                <a:tab pos="1447800" algn="l"/>
                <a:tab pos="21717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 pos="2171700" algn="l"/>
              </a:tabLst>
              <a:defRPr>
                <a:solidFill>
                  <a:srgbClr val="000000"/>
                </a:solidFill>
                <a:latin typeface="Arial" charset="0"/>
                <a:ea typeface="方正明體" charset="0"/>
                <a:cs typeface="方正明體" charset="0"/>
              </a:defRPr>
            </a:lvl9pPr>
          </a:lstStyle>
          <a:p>
            <a:r>
              <a:rPr lang="en-US" altLang="en-US"/>
              <a:t>Zip drives</a:t>
            </a:r>
          </a:p>
        </p:txBody>
      </p:sp>
      <p:sp>
        <p:nvSpPr>
          <p:cNvPr id="38919" name="Text Box 7"/>
          <p:cNvSpPr txBox="1">
            <a:spLocks noChangeArrowheads="1"/>
          </p:cNvSpPr>
          <p:nvPr/>
        </p:nvSpPr>
        <p:spPr bwMode="auto">
          <a:xfrm>
            <a:off x="6101280" y="1942766"/>
            <a:ext cx="186624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CD/DVD/Blueray</a:t>
            </a:r>
          </a:p>
        </p:txBody>
      </p:sp>
      <p:sp>
        <p:nvSpPr>
          <p:cNvPr id="38920" name="Text Box 8"/>
          <p:cNvSpPr txBox="1">
            <a:spLocks noChangeArrowheads="1"/>
          </p:cNvSpPr>
          <p:nvPr/>
        </p:nvSpPr>
        <p:spPr bwMode="auto">
          <a:xfrm>
            <a:off x="7257602" y="5589229"/>
            <a:ext cx="150768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 pos="1447800" algn="l"/>
              </a:tabLst>
              <a:defRPr>
                <a:solidFill>
                  <a:srgbClr val="000000"/>
                </a:solidFill>
                <a:latin typeface="Arial" charset="0"/>
                <a:ea typeface="方正明體" charset="0"/>
                <a:cs typeface="方正明體" charset="0"/>
              </a:defRPr>
            </a:lvl1pPr>
            <a:lvl2pPr>
              <a:tabLst>
                <a:tab pos="723900" algn="l"/>
                <a:tab pos="1447800" algn="l"/>
              </a:tabLst>
              <a:defRPr>
                <a:solidFill>
                  <a:srgbClr val="000000"/>
                </a:solidFill>
                <a:latin typeface="Arial" charset="0"/>
                <a:ea typeface="方正明體" charset="0"/>
                <a:cs typeface="方正明體" charset="0"/>
              </a:defRPr>
            </a:lvl2pPr>
            <a:lvl3pPr>
              <a:tabLst>
                <a:tab pos="723900" algn="l"/>
                <a:tab pos="1447800" algn="l"/>
              </a:tabLst>
              <a:defRPr>
                <a:solidFill>
                  <a:srgbClr val="000000"/>
                </a:solidFill>
                <a:latin typeface="Arial" charset="0"/>
                <a:ea typeface="方正明體" charset="0"/>
                <a:cs typeface="方正明體" charset="0"/>
              </a:defRPr>
            </a:lvl3pPr>
            <a:lvl4pPr>
              <a:tabLst>
                <a:tab pos="723900" algn="l"/>
                <a:tab pos="1447800" algn="l"/>
              </a:tabLst>
              <a:defRPr>
                <a:solidFill>
                  <a:srgbClr val="000000"/>
                </a:solidFill>
                <a:latin typeface="Arial" charset="0"/>
                <a:ea typeface="方正明體" charset="0"/>
                <a:cs typeface="方正明體" charset="0"/>
              </a:defRPr>
            </a:lvl4pPr>
            <a:lvl5pPr>
              <a:tabLst>
                <a:tab pos="723900" algn="l"/>
                <a:tab pos="14478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 pos="1447800" algn="l"/>
              </a:tabLst>
              <a:defRPr>
                <a:solidFill>
                  <a:srgbClr val="000000"/>
                </a:solidFill>
                <a:latin typeface="Arial" charset="0"/>
                <a:ea typeface="方正明體" charset="0"/>
                <a:cs typeface="方正明體" charset="0"/>
              </a:defRPr>
            </a:lvl9pPr>
          </a:lstStyle>
          <a:p>
            <a:r>
              <a:rPr lang="en-US" altLang="en-US"/>
              <a:t>Magento Optic</a:t>
            </a:r>
          </a:p>
        </p:txBody>
      </p:sp>
      <p:sp>
        <p:nvSpPr>
          <p:cNvPr id="38921" name="Text Box 9"/>
          <p:cNvSpPr txBox="1">
            <a:spLocks noChangeArrowheads="1"/>
          </p:cNvSpPr>
          <p:nvPr/>
        </p:nvSpPr>
        <p:spPr bwMode="auto">
          <a:xfrm>
            <a:off x="4561920" y="4049707"/>
            <a:ext cx="1036800"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1" tIns="55215" rIns="81631" bIns="40816"/>
          <a:lstStyle>
            <a:lvl1pPr>
              <a:tabLst>
                <a:tab pos="723900" algn="l"/>
              </a:tabLst>
              <a:defRPr>
                <a:solidFill>
                  <a:srgbClr val="000000"/>
                </a:solidFill>
                <a:latin typeface="Arial" charset="0"/>
                <a:ea typeface="方正明體" charset="0"/>
                <a:cs typeface="方正明體" charset="0"/>
              </a:defRPr>
            </a:lvl1pPr>
            <a:lvl2pPr>
              <a:tabLst>
                <a:tab pos="723900" algn="l"/>
              </a:tabLst>
              <a:defRPr>
                <a:solidFill>
                  <a:srgbClr val="000000"/>
                </a:solidFill>
                <a:latin typeface="Arial" charset="0"/>
                <a:ea typeface="方正明體" charset="0"/>
                <a:cs typeface="方正明體" charset="0"/>
              </a:defRPr>
            </a:lvl2pPr>
            <a:lvl3pPr>
              <a:tabLst>
                <a:tab pos="723900" algn="l"/>
              </a:tabLst>
              <a:defRPr>
                <a:solidFill>
                  <a:srgbClr val="000000"/>
                </a:solidFill>
                <a:latin typeface="Arial" charset="0"/>
                <a:ea typeface="方正明體" charset="0"/>
                <a:cs typeface="方正明體" charset="0"/>
              </a:defRPr>
            </a:lvl3pPr>
            <a:lvl4pPr>
              <a:tabLst>
                <a:tab pos="723900" algn="l"/>
              </a:tabLst>
              <a:defRPr>
                <a:solidFill>
                  <a:srgbClr val="000000"/>
                </a:solidFill>
                <a:latin typeface="Arial" charset="0"/>
                <a:ea typeface="方正明體" charset="0"/>
                <a:cs typeface="方正明體" charset="0"/>
              </a:defRPr>
            </a:lvl4pPr>
            <a:lvl5pPr>
              <a:tabLst>
                <a:tab pos="723900" algn="l"/>
              </a:tabLst>
              <a:defRPr>
                <a:solidFill>
                  <a:srgbClr val="000000"/>
                </a:solidFill>
                <a:latin typeface="Arial" charset="0"/>
                <a:ea typeface="方正明體" charset="0"/>
                <a:cs typeface="方正明體"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8" charset="0"/>
              <a:tabLst>
                <a:tab pos="723900" algn="l"/>
              </a:tabLst>
              <a:defRPr>
                <a:solidFill>
                  <a:srgbClr val="000000"/>
                </a:solidFill>
                <a:latin typeface="Arial" charset="0"/>
                <a:ea typeface="方正明體" charset="0"/>
                <a:cs typeface="方正明體" charset="0"/>
              </a:defRPr>
            </a:lvl9pPr>
          </a:lstStyle>
          <a:p>
            <a:r>
              <a:rPr lang="en-US" altLang="en-US"/>
              <a:t>Hard disk</a:t>
            </a:r>
          </a:p>
        </p:txBody>
      </p:sp>
    </p:spTree>
    <p:extLst>
      <p:ext uri="{BB962C8B-B14F-4D97-AF65-F5344CB8AC3E}">
        <p14:creationId xmlns:p14="http://schemas.microsoft.com/office/powerpoint/2010/main" val="7287914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891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389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38915"/>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389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8916"/>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389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8917"/>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38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F82DC292-3581-4F94-8811-D2EC1DDAD736}" type="slidenum">
              <a:rPr lang="en-US" altLang="en-US"/>
              <a:pPr/>
              <a:t>41</a:t>
            </a:fld>
            <a:endParaRPr lang="en-US" altLang="en-US"/>
          </a:p>
        </p:txBody>
      </p:sp>
      <p:sp>
        <p:nvSpPr>
          <p:cNvPr id="24578"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4579" name="Rectangle 3"/>
          <p:cNvSpPr>
            <a:spLocks noGrp="1" noChangeArrowheads="1"/>
          </p:cNvSpPr>
          <p:nvPr>
            <p:ph type="body" idx="1"/>
          </p:nvPr>
        </p:nvSpPr>
        <p:spPr/>
        <p:txBody>
          <a:bodyPr/>
          <a:lstStyle/>
          <a:p>
            <a:r>
              <a:rPr lang="en-US" altLang="zh-TW">
                <a:ea typeface="新細明體" pitchFamily="18" charset="-120"/>
              </a:rPr>
              <a:t>Tells the computer what to do</a:t>
            </a:r>
          </a:p>
          <a:p>
            <a:r>
              <a:rPr lang="en-US" altLang="zh-TW">
                <a:ea typeface="新細明體" pitchFamily="18" charset="-120"/>
              </a:rPr>
              <a:t>Reason people purchase computers</a:t>
            </a:r>
          </a:p>
          <a:p>
            <a:r>
              <a:rPr lang="en-US" altLang="zh-TW">
                <a:ea typeface="新細明體" pitchFamily="18" charset="-120"/>
              </a:rPr>
              <a:t>Two types</a:t>
            </a:r>
          </a:p>
          <a:p>
            <a:pPr lvl="1"/>
            <a:r>
              <a:rPr lang="en-US" altLang="zh-TW">
                <a:ea typeface="新細明體" pitchFamily="18" charset="-120"/>
              </a:rPr>
              <a:t>System software</a:t>
            </a:r>
          </a:p>
          <a:p>
            <a:pPr lvl="1"/>
            <a:r>
              <a:rPr lang="en-US" altLang="zh-TW">
                <a:ea typeface="新細明體" pitchFamily="18" charset="-120"/>
              </a:rPr>
              <a:t>Application software</a:t>
            </a:r>
          </a:p>
        </p:txBody>
      </p:sp>
      <p:sp>
        <p:nvSpPr>
          <p:cNvPr id="2" name="Date Placeholder 1">
            <a:extLst>
              <a:ext uri="{FF2B5EF4-FFF2-40B4-BE49-F238E27FC236}">
                <a16:creationId xmlns:a16="http://schemas.microsoft.com/office/drawing/2014/main" id="{36183946-B16F-4F55-8381-C15C5392872E}"/>
              </a:ext>
            </a:extLst>
          </p:cNvPr>
          <p:cNvSpPr>
            <a:spLocks noGrp="1"/>
          </p:cNvSpPr>
          <p:nvPr>
            <p:ph type="dt" sz="half" idx="10"/>
          </p:nvPr>
        </p:nvSpPr>
        <p:spPr/>
        <p:txBody>
          <a:bodyPr/>
          <a:lstStyle/>
          <a:p>
            <a:fld id="{673C6F05-944F-474B-8FE5-61C0187AAB53}" type="datetime1">
              <a:rPr lang="en-US" smtClean="0"/>
              <a:t>9/25/2020</a:t>
            </a:fld>
            <a:endParaRPr lang="en-US"/>
          </a:p>
        </p:txBody>
      </p:sp>
    </p:spTree>
    <p:extLst>
      <p:ext uri="{BB962C8B-B14F-4D97-AF65-F5344CB8AC3E}">
        <p14:creationId xmlns:p14="http://schemas.microsoft.com/office/powerpoint/2010/main" val="139570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D3723AEF-F9F1-4479-BA51-94493FC6741A}" type="slidenum">
              <a:rPr lang="en-US" altLang="en-US"/>
              <a:pPr/>
              <a:t>42</a:t>
            </a:fld>
            <a:endParaRPr lang="en-US" altLang="en-US"/>
          </a:p>
        </p:txBody>
      </p:sp>
      <p:sp>
        <p:nvSpPr>
          <p:cNvPr id="25602"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5603" name="Rectangle 3"/>
          <p:cNvSpPr>
            <a:spLocks noGrp="1" noChangeArrowheads="1"/>
          </p:cNvSpPr>
          <p:nvPr>
            <p:ph type="body" idx="1"/>
          </p:nvPr>
        </p:nvSpPr>
        <p:spPr/>
        <p:txBody>
          <a:bodyPr/>
          <a:lstStyle/>
          <a:p>
            <a:r>
              <a:rPr lang="en-US" altLang="zh-TW">
                <a:ea typeface="新細明體" pitchFamily="18" charset="-120"/>
              </a:rPr>
              <a:t>System software</a:t>
            </a:r>
          </a:p>
          <a:p>
            <a:pPr lvl="1"/>
            <a:r>
              <a:rPr lang="en-US" altLang="zh-TW">
                <a:ea typeface="新細明體" pitchFamily="18" charset="-120"/>
              </a:rPr>
              <a:t>Most important software</a:t>
            </a:r>
          </a:p>
          <a:p>
            <a:pPr lvl="1"/>
            <a:r>
              <a:rPr lang="en-US" altLang="zh-TW">
                <a:ea typeface="新細明體" pitchFamily="18" charset="-120"/>
              </a:rPr>
              <a:t>Operating system</a:t>
            </a:r>
          </a:p>
          <a:p>
            <a:pPr lvl="2"/>
            <a:r>
              <a:rPr lang="en-US" altLang="zh-TW">
                <a:ea typeface="新細明體" pitchFamily="18" charset="-120"/>
              </a:rPr>
              <a:t>Windows XP</a:t>
            </a:r>
          </a:p>
          <a:p>
            <a:pPr lvl="1"/>
            <a:r>
              <a:rPr lang="en-US" altLang="zh-TW">
                <a:ea typeface="新細明體" pitchFamily="18" charset="-120"/>
              </a:rPr>
              <a:t>Network operating system (OS)</a:t>
            </a:r>
          </a:p>
          <a:p>
            <a:pPr lvl="2"/>
            <a:r>
              <a:rPr lang="en-US" altLang="zh-TW">
                <a:ea typeface="新細明體" pitchFamily="18" charset="-120"/>
              </a:rPr>
              <a:t>Windows Server 2003</a:t>
            </a:r>
          </a:p>
          <a:p>
            <a:pPr lvl="1"/>
            <a:r>
              <a:rPr lang="en-US" altLang="zh-TW">
                <a:ea typeface="新細明體" pitchFamily="18" charset="-120"/>
              </a:rPr>
              <a:t>Utility</a:t>
            </a:r>
          </a:p>
          <a:p>
            <a:pPr lvl="2"/>
            <a:r>
              <a:rPr lang="en-US" altLang="zh-TW">
                <a:ea typeface="新細明體" pitchFamily="18" charset="-120"/>
              </a:rPr>
              <a:t>Symantec AntiVirus</a:t>
            </a:r>
          </a:p>
        </p:txBody>
      </p:sp>
      <p:sp>
        <p:nvSpPr>
          <p:cNvPr id="2" name="Date Placeholder 1">
            <a:extLst>
              <a:ext uri="{FF2B5EF4-FFF2-40B4-BE49-F238E27FC236}">
                <a16:creationId xmlns:a16="http://schemas.microsoft.com/office/drawing/2014/main" id="{76ACC19B-E938-4632-A6F3-E1432F55EAA6}"/>
              </a:ext>
            </a:extLst>
          </p:cNvPr>
          <p:cNvSpPr>
            <a:spLocks noGrp="1"/>
          </p:cNvSpPr>
          <p:nvPr>
            <p:ph type="dt" sz="half" idx="10"/>
          </p:nvPr>
        </p:nvSpPr>
        <p:spPr/>
        <p:txBody>
          <a:bodyPr/>
          <a:lstStyle/>
          <a:p>
            <a:fld id="{2DEFF9CD-B1A2-474E-9248-0E8A5630AF19}" type="datetime1">
              <a:rPr lang="en-US" smtClean="0"/>
              <a:t>9/25/2020</a:t>
            </a:fld>
            <a:endParaRPr lang="en-US"/>
          </a:p>
        </p:txBody>
      </p:sp>
    </p:spTree>
    <p:extLst>
      <p:ext uri="{BB962C8B-B14F-4D97-AF65-F5344CB8AC3E}">
        <p14:creationId xmlns:p14="http://schemas.microsoft.com/office/powerpoint/2010/main" val="4054050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AB3333B4-D008-44B3-AE7A-809737544935}" type="slidenum">
              <a:rPr lang="en-US" altLang="en-US"/>
              <a:pPr/>
              <a:t>43</a:t>
            </a:fld>
            <a:endParaRPr lang="en-US" altLang="en-US"/>
          </a:p>
        </p:txBody>
      </p:sp>
      <p:sp>
        <p:nvSpPr>
          <p:cNvPr id="26626" name="Rectangle 2"/>
          <p:cNvSpPr>
            <a:spLocks noGrp="1" noChangeArrowheads="1"/>
          </p:cNvSpPr>
          <p:nvPr>
            <p:ph type="title"/>
          </p:nvPr>
        </p:nvSpPr>
        <p:spPr/>
        <p:txBody>
          <a:bodyPr/>
          <a:lstStyle/>
          <a:p>
            <a:r>
              <a:rPr lang="en-US" altLang="zh-TW">
                <a:ea typeface="新細明體" pitchFamily="18" charset="-120"/>
              </a:rPr>
              <a:t>Software Runs the Machine</a:t>
            </a:r>
          </a:p>
        </p:txBody>
      </p:sp>
      <p:sp>
        <p:nvSpPr>
          <p:cNvPr id="26627" name="Rectangle 3"/>
          <p:cNvSpPr>
            <a:spLocks noGrp="1" noChangeArrowheads="1"/>
          </p:cNvSpPr>
          <p:nvPr>
            <p:ph type="body" idx="1"/>
          </p:nvPr>
        </p:nvSpPr>
        <p:spPr/>
        <p:txBody>
          <a:bodyPr/>
          <a:lstStyle/>
          <a:p>
            <a:r>
              <a:rPr lang="en-US" altLang="zh-TW">
                <a:ea typeface="新細明體" pitchFamily="18" charset="-120"/>
              </a:rPr>
              <a:t>Application software</a:t>
            </a:r>
          </a:p>
          <a:p>
            <a:pPr lvl="1"/>
            <a:r>
              <a:rPr lang="en-US" altLang="zh-TW">
                <a:ea typeface="新細明體" pitchFamily="18" charset="-120"/>
              </a:rPr>
              <a:t>Accomplishes a specific task</a:t>
            </a:r>
          </a:p>
          <a:p>
            <a:pPr lvl="1"/>
            <a:r>
              <a:rPr lang="en-US" altLang="zh-TW">
                <a:ea typeface="新細明體" pitchFamily="18" charset="-120"/>
              </a:rPr>
              <a:t>Most common type of software</a:t>
            </a:r>
          </a:p>
          <a:p>
            <a:pPr lvl="2"/>
            <a:r>
              <a:rPr lang="en-US" altLang="zh-TW">
                <a:ea typeface="新細明體" pitchFamily="18" charset="-120"/>
              </a:rPr>
              <a:t>MS Word</a:t>
            </a:r>
          </a:p>
          <a:p>
            <a:pPr lvl="1"/>
            <a:r>
              <a:rPr lang="en-US" altLang="zh-TW">
                <a:ea typeface="新細明體" pitchFamily="18" charset="-120"/>
              </a:rPr>
              <a:t>Covers most common uses of computers</a:t>
            </a:r>
          </a:p>
        </p:txBody>
      </p:sp>
      <p:sp>
        <p:nvSpPr>
          <p:cNvPr id="2" name="Date Placeholder 1">
            <a:extLst>
              <a:ext uri="{FF2B5EF4-FFF2-40B4-BE49-F238E27FC236}">
                <a16:creationId xmlns:a16="http://schemas.microsoft.com/office/drawing/2014/main" id="{2BC2D447-353E-437C-82AA-1FA1AA0D54EF}"/>
              </a:ext>
            </a:extLst>
          </p:cNvPr>
          <p:cNvSpPr>
            <a:spLocks noGrp="1"/>
          </p:cNvSpPr>
          <p:nvPr>
            <p:ph type="dt" sz="half" idx="10"/>
          </p:nvPr>
        </p:nvSpPr>
        <p:spPr/>
        <p:txBody>
          <a:bodyPr/>
          <a:lstStyle/>
          <a:p>
            <a:fld id="{B0476589-DB09-45D7-887E-24D592EEBA56}" type="datetime1">
              <a:rPr lang="en-US" smtClean="0"/>
              <a:t>9/25/2020</a:t>
            </a:fld>
            <a:endParaRPr lang="en-US"/>
          </a:p>
        </p:txBody>
      </p:sp>
    </p:spTree>
    <p:extLst>
      <p:ext uri="{BB962C8B-B14F-4D97-AF65-F5344CB8AC3E}">
        <p14:creationId xmlns:p14="http://schemas.microsoft.com/office/powerpoint/2010/main" val="110612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FC68A78F-5EDB-47B8-8A21-34287757D872}" type="slidenum">
              <a:rPr lang="en-US" altLang="en-US"/>
              <a:pPr/>
              <a:t>44</a:t>
            </a:fld>
            <a:endParaRPr lang="en-US" altLang="en-US"/>
          </a:p>
        </p:txBody>
      </p:sp>
      <p:sp>
        <p:nvSpPr>
          <p:cNvPr id="27650" name="Rectangle 2"/>
          <p:cNvSpPr>
            <a:spLocks noGrp="1" noChangeArrowheads="1"/>
          </p:cNvSpPr>
          <p:nvPr>
            <p:ph type="title"/>
          </p:nvPr>
        </p:nvSpPr>
        <p:spPr/>
        <p:txBody>
          <a:bodyPr/>
          <a:lstStyle/>
          <a:p>
            <a:r>
              <a:rPr lang="en-US" altLang="zh-TW">
                <a:ea typeface="新細明體" pitchFamily="18" charset="-120"/>
              </a:rPr>
              <a:t>Computer Data</a:t>
            </a:r>
          </a:p>
        </p:txBody>
      </p:sp>
      <p:sp>
        <p:nvSpPr>
          <p:cNvPr id="27651" name="Rectangle 3"/>
          <p:cNvSpPr>
            <a:spLocks noGrp="1" noChangeArrowheads="1"/>
          </p:cNvSpPr>
          <p:nvPr>
            <p:ph type="body" idx="1"/>
          </p:nvPr>
        </p:nvSpPr>
        <p:spPr/>
        <p:txBody>
          <a:bodyPr/>
          <a:lstStyle/>
          <a:p>
            <a:r>
              <a:rPr lang="en-US" altLang="zh-TW">
                <a:ea typeface="新細明體" pitchFamily="18" charset="-120"/>
              </a:rPr>
              <a:t>Fact with no meaning on its own</a:t>
            </a:r>
          </a:p>
          <a:p>
            <a:r>
              <a:rPr lang="en-US" altLang="zh-TW">
                <a:ea typeface="新細明體" pitchFamily="18" charset="-120"/>
              </a:rPr>
              <a:t>Stored using the binary number system</a:t>
            </a:r>
          </a:p>
          <a:p>
            <a:r>
              <a:rPr lang="en-US" altLang="zh-TW">
                <a:ea typeface="新細明體" pitchFamily="18" charset="-120"/>
              </a:rPr>
              <a:t>Data can be organized into files</a:t>
            </a:r>
          </a:p>
        </p:txBody>
      </p:sp>
      <p:sp>
        <p:nvSpPr>
          <p:cNvPr id="2" name="Date Placeholder 1">
            <a:extLst>
              <a:ext uri="{FF2B5EF4-FFF2-40B4-BE49-F238E27FC236}">
                <a16:creationId xmlns:a16="http://schemas.microsoft.com/office/drawing/2014/main" id="{C1FF7F1B-0609-4235-BAA0-95087E26A170}"/>
              </a:ext>
            </a:extLst>
          </p:cNvPr>
          <p:cNvSpPr>
            <a:spLocks noGrp="1"/>
          </p:cNvSpPr>
          <p:nvPr>
            <p:ph type="dt" sz="half" idx="10"/>
          </p:nvPr>
        </p:nvSpPr>
        <p:spPr/>
        <p:txBody>
          <a:bodyPr/>
          <a:lstStyle/>
          <a:p>
            <a:fld id="{09845F0B-1CB6-4F08-AB6C-8DABA08F1398}" type="datetime1">
              <a:rPr lang="en-US" smtClean="0"/>
              <a:t>9/25/2020</a:t>
            </a:fld>
            <a:endParaRPr lang="en-US"/>
          </a:p>
        </p:txBody>
      </p:sp>
    </p:spTree>
    <p:extLst>
      <p:ext uri="{BB962C8B-B14F-4D97-AF65-F5344CB8AC3E}">
        <p14:creationId xmlns:p14="http://schemas.microsoft.com/office/powerpoint/2010/main" val="1477135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1B-</a:t>
            </a:r>
            <a:fld id="{0ACD2F9B-72C4-47DA-BE27-B4A72157391C}" type="slidenum">
              <a:rPr lang="en-US" altLang="en-US"/>
              <a:pPr/>
              <a:t>45</a:t>
            </a:fld>
            <a:endParaRPr lang="en-US" altLang="en-US"/>
          </a:p>
        </p:txBody>
      </p:sp>
      <p:sp>
        <p:nvSpPr>
          <p:cNvPr id="29698" name="Rectangle 2"/>
          <p:cNvSpPr>
            <a:spLocks noGrp="1" noChangeArrowheads="1"/>
          </p:cNvSpPr>
          <p:nvPr>
            <p:ph type="title"/>
          </p:nvPr>
        </p:nvSpPr>
        <p:spPr/>
        <p:txBody>
          <a:bodyPr/>
          <a:lstStyle/>
          <a:p>
            <a:r>
              <a:rPr lang="en-US" altLang="zh-TW">
                <a:ea typeface="新細明體" pitchFamily="18" charset="-120"/>
              </a:rPr>
              <a:t>Computer Users</a:t>
            </a:r>
          </a:p>
        </p:txBody>
      </p:sp>
      <p:sp>
        <p:nvSpPr>
          <p:cNvPr id="29699" name="Rectangle 3"/>
          <p:cNvSpPr>
            <a:spLocks noGrp="1" noChangeArrowheads="1"/>
          </p:cNvSpPr>
          <p:nvPr>
            <p:ph type="body" idx="1"/>
          </p:nvPr>
        </p:nvSpPr>
        <p:spPr/>
        <p:txBody>
          <a:bodyPr/>
          <a:lstStyle/>
          <a:p>
            <a:r>
              <a:rPr lang="en-US" altLang="zh-TW">
                <a:ea typeface="新細明體" pitchFamily="18" charset="-120"/>
              </a:rPr>
              <a:t>Role depends on ability</a:t>
            </a:r>
          </a:p>
          <a:p>
            <a:pPr lvl="1"/>
            <a:r>
              <a:rPr lang="en-US" altLang="zh-TW">
                <a:ea typeface="新細明體" pitchFamily="18" charset="-120"/>
              </a:rPr>
              <a:t>Setup the system</a:t>
            </a:r>
          </a:p>
          <a:p>
            <a:pPr lvl="1"/>
            <a:r>
              <a:rPr lang="en-US" altLang="zh-TW">
                <a:ea typeface="新細明體" pitchFamily="18" charset="-120"/>
              </a:rPr>
              <a:t>Install software</a:t>
            </a:r>
          </a:p>
          <a:p>
            <a:pPr lvl="1"/>
            <a:r>
              <a:rPr lang="en-US" altLang="zh-TW">
                <a:ea typeface="新細明體" pitchFamily="18" charset="-120"/>
              </a:rPr>
              <a:t>Manage files</a:t>
            </a:r>
          </a:p>
          <a:p>
            <a:pPr lvl="1"/>
            <a:r>
              <a:rPr lang="en-US" altLang="zh-TW">
                <a:ea typeface="新細明體" pitchFamily="18" charset="-120"/>
              </a:rPr>
              <a:t>Maintain the system</a:t>
            </a:r>
          </a:p>
          <a:p>
            <a:r>
              <a:rPr lang="en-US" altLang="zh-TW">
                <a:ea typeface="新細明體" pitchFamily="18" charset="-120"/>
              </a:rPr>
              <a:t>“Userless” computers</a:t>
            </a:r>
          </a:p>
          <a:p>
            <a:pPr lvl="1"/>
            <a:r>
              <a:rPr lang="en-US" altLang="zh-TW">
                <a:ea typeface="新細明體" pitchFamily="18" charset="-120"/>
              </a:rPr>
              <a:t>Run with no user input</a:t>
            </a:r>
          </a:p>
          <a:p>
            <a:pPr lvl="1"/>
            <a:r>
              <a:rPr lang="en-US" altLang="zh-TW">
                <a:ea typeface="新細明體" pitchFamily="18" charset="-120"/>
              </a:rPr>
              <a:t>Automated systems</a:t>
            </a:r>
          </a:p>
          <a:p>
            <a:pPr lvl="1"/>
            <a:endParaRPr lang="zh-TW" altLang="en-US">
              <a:ea typeface="新細明體" pitchFamily="18" charset="-120"/>
            </a:endParaRPr>
          </a:p>
        </p:txBody>
      </p:sp>
      <p:sp>
        <p:nvSpPr>
          <p:cNvPr id="2" name="Date Placeholder 1">
            <a:extLst>
              <a:ext uri="{FF2B5EF4-FFF2-40B4-BE49-F238E27FC236}">
                <a16:creationId xmlns:a16="http://schemas.microsoft.com/office/drawing/2014/main" id="{63BFDB35-627A-40CC-93A8-7E80DBDB6406}"/>
              </a:ext>
            </a:extLst>
          </p:cNvPr>
          <p:cNvSpPr>
            <a:spLocks noGrp="1"/>
          </p:cNvSpPr>
          <p:nvPr>
            <p:ph type="dt" sz="half" idx="10"/>
          </p:nvPr>
        </p:nvSpPr>
        <p:spPr/>
        <p:txBody>
          <a:bodyPr/>
          <a:lstStyle/>
          <a:p>
            <a:fld id="{860BA322-AC33-49A7-B364-7A5C780261DB}" type="datetime1">
              <a:rPr lang="en-US" smtClean="0"/>
              <a:t>9/25/2020</a:t>
            </a:fld>
            <a:endParaRPr lang="en-US"/>
          </a:p>
        </p:txBody>
      </p:sp>
    </p:spTree>
    <p:extLst>
      <p:ext uri="{BB962C8B-B14F-4D97-AF65-F5344CB8AC3E}">
        <p14:creationId xmlns:p14="http://schemas.microsoft.com/office/powerpoint/2010/main" val="2926858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a:t>Inputting Data In Other Ways</a:t>
            </a:r>
            <a:br>
              <a:rPr lang="en-US" altLang="en-US" dirty="0"/>
            </a:br>
            <a:endParaRPr lang="en-US" altLang="en-US" dirty="0"/>
          </a:p>
        </p:txBody>
      </p:sp>
    </p:spTree>
    <p:extLst>
      <p:ext uri="{BB962C8B-B14F-4D97-AF65-F5344CB8AC3E}">
        <p14:creationId xmlns:p14="http://schemas.microsoft.com/office/powerpoint/2010/main" val="103198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en-US"/>
              <a:t>3B-</a:t>
            </a:r>
            <a:fld id="{5F913222-205E-4DEF-99A3-896E6D86E267}" type="slidenum">
              <a:rPr lang="en-US" altLang="en-US"/>
              <a:pPr/>
              <a:t>47</a:t>
            </a:fld>
            <a:endParaRPr lang="en-US" altLang="en-US"/>
          </a:p>
        </p:txBody>
      </p:sp>
      <p:sp>
        <p:nvSpPr>
          <p:cNvPr id="4098" name="Rectangle 2"/>
          <p:cNvSpPr>
            <a:spLocks noGrp="1" noChangeArrowheads="1"/>
          </p:cNvSpPr>
          <p:nvPr>
            <p:ph type="title"/>
          </p:nvPr>
        </p:nvSpPr>
        <p:spPr/>
        <p:txBody>
          <a:bodyPr/>
          <a:lstStyle/>
          <a:p>
            <a:r>
              <a:rPr lang="en-US" altLang="en-US"/>
              <a:t>Devices for the Hand</a:t>
            </a:r>
          </a:p>
        </p:txBody>
      </p:sp>
      <p:sp>
        <p:nvSpPr>
          <p:cNvPr id="4099" name="Rectangle 3"/>
          <p:cNvSpPr>
            <a:spLocks noGrp="1" noChangeArrowheads="1"/>
          </p:cNvSpPr>
          <p:nvPr>
            <p:ph type="body" sz="half" idx="1"/>
          </p:nvPr>
        </p:nvSpPr>
        <p:spPr/>
        <p:txBody>
          <a:bodyPr/>
          <a:lstStyle/>
          <a:p>
            <a:r>
              <a:rPr lang="en-US" altLang="en-US"/>
              <a:t>Pen based input</a:t>
            </a:r>
          </a:p>
          <a:p>
            <a:pPr lvl="1"/>
            <a:r>
              <a:rPr lang="en-US" altLang="en-US"/>
              <a:t>Tablet PCs, PDA</a:t>
            </a:r>
          </a:p>
          <a:p>
            <a:pPr lvl="1"/>
            <a:r>
              <a:rPr lang="en-US" altLang="en-US"/>
              <a:t>Pen used to </a:t>
            </a:r>
            <a:br>
              <a:rPr lang="en-US" altLang="en-US"/>
            </a:br>
            <a:r>
              <a:rPr lang="en-US" altLang="en-US"/>
              <a:t>write data</a:t>
            </a:r>
          </a:p>
          <a:p>
            <a:pPr lvl="1"/>
            <a:r>
              <a:rPr lang="en-US" altLang="en-US"/>
              <a:t>Pen used as </a:t>
            </a:r>
            <a:br>
              <a:rPr lang="en-US" altLang="en-US"/>
            </a:br>
            <a:r>
              <a:rPr lang="en-US" altLang="en-US"/>
              <a:t>a pointer</a:t>
            </a:r>
          </a:p>
          <a:p>
            <a:pPr lvl="1"/>
            <a:r>
              <a:rPr lang="en-US" altLang="en-US"/>
              <a:t>Handwriting recognition</a:t>
            </a:r>
          </a:p>
          <a:p>
            <a:pPr lvl="1"/>
            <a:r>
              <a:rPr lang="en-US" altLang="en-US"/>
              <a:t>On screen keyboard</a:t>
            </a:r>
          </a:p>
        </p:txBody>
      </p:sp>
      <p:pic>
        <p:nvPicPr>
          <p:cNvPr id="4101" name="Picture 5" descr="D:\My Documents\!books\norton im\chapter 3\pen.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3962400" cy="28305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54A5488-909B-4A51-B2B7-EC9FA75885FE}"/>
              </a:ext>
            </a:extLst>
          </p:cNvPr>
          <p:cNvSpPr>
            <a:spLocks noGrp="1"/>
          </p:cNvSpPr>
          <p:nvPr>
            <p:ph type="dt" sz="half" idx="10"/>
          </p:nvPr>
        </p:nvSpPr>
        <p:spPr/>
        <p:txBody>
          <a:bodyPr/>
          <a:lstStyle/>
          <a:p>
            <a:fld id="{491B410D-E31D-4271-BF67-6AB2C570E584}" type="datetime1">
              <a:rPr lang="en-US" smtClean="0"/>
              <a:t>9/25/2020</a:t>
            </a:fld>
            <a:endParaRPr lang="en-US"/>
          </a:p>
        </p:txBody>
      </p:sp>
    </p:spTree>
    <p:extLst>
      <p:ext uri="{BB962C8B-B14F-4D97-AF65-F5344CB8AC3E}">
        <p14:creationId xmlns:p14="http://schemas.microsoft.com/office/powerpoint/2010/main" val="1557148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ltLang="en-US"/>
              <a:t>3B-</a:t>
            </a:r>
            <a:fld id="{D8B2FB78-34A0-4B57-91EB-B45DAB040E4D}" type="slidenum">
              <a:rPr lang="en-US" altLang="en-US"/>
              <a:pPr/>
              <a:t>48</a:t>
            </a:fld>
            <a:endParaRPr lang="en-US" altLang="en-US"/>
          </a:p>
        </p:txBody>
      </p:sp>
      <p:sp>
        <p:nvSpPr>
          <p:cNvPr id="8194" name="Rectangle 2"/>
          <p:cNvSpPr>
            <a:spLocks noGrp="1" noChangeArrowheads="1"/>
          </p:cNvSpPr>
          <p:nvPr>
            <p:ph type="title"/>
          </p:nvPr>
        </p:nvSpPr>
        <p:spPr/>
        <p:txBody>
          <a:bodyPr/>
          <a:lstStyle/>
          <a:p>
            <a:r>
              <a:rPr lang="en-US" altLang="en-US"/>
              <a:t>Devices for the hand</a:t>
            </a:r>
          </a:p>
        </p:txBody>
      </p:sp>
      <p:sp>
        <p:nvSpPr>
          <p:cNvPr id="8195" name="Rectangle 3"/>
          <p:cNvSpPr>
            <a:spLocks noGrp="1" noChangeArrowheads="1"/>
          </p:cNvSpPr>
          <p:nvPr>
            <p:ph type="body" sz="half" idx="1"/>
          </p:nvPr>
        </p:nvSpPr>
        <p:spPr/>
        <p:txBody>
          <a:bodyPr/>
          <a:lstStyle/>
          <a:p>
            <a:r>
              <a:rPr lang="en-US" altLang="en-US" dirty="0"/>
              <a:t>Touch screens</a:t>
            </a:r>
          </a:p>
          <a:p>
            <a:pPr lvl="1"/>
            <a:r>
              <a:rPr lang="en-US" altLang="en-US" dirty="0"/>
              <a:t>Sensors determine where finger points</a:t>
            </a:r>
          </a:p>
          <a:p>
            <a:pPr lvl="1"/>
            <a:r>
              <a:rPr lang="en-US" altLang="en-US" dirty="0"/>
              <a:t>Sensors create an X,Y coordinate</a:t>
            </a:r>
          </a:p>
          <a:p>
            <a:pPr lvl="1"/>
            <a:r>
              <a:rPr lang="en-US" altLang="en-US" dirty="0"/>
              <a:t>Usually presents a menu to users</a:t>
            </a:r>
          </a:p>
        </p:txBody>
      </p:sp>
      <p:pic>
        <p:nvPicPr>
          <p:cNvPr id="8197" name="Picture 5" descr="D:\My Documents\!books\norton im\chapter 3\touch.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2878138"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5415104-A9A7-462A-834A-24DC67A692E8}"/>
              </a:ext>
            </a:extLst>
          </p:cNvPr>
          <p:cNvSpPr>
            <a:spLocks noGrp="1"/>
          </p:cNvSpPr>
          <p:nvPr>
            <p:ph type="dt" sz="half" idx="10"/>
          </p:nvPr>
        </p:nvSpPr>
        <p:spPr/>
        <p:txBody>
          <a:bodyPr/>
          <a:lstStyle/>
          <a:p>
            <a:fld id="{A6884BEC-398A-43E3-8B50-E4EFFEEE527B}" type="datetime1">
              <a:rPr lang="en-US" smtClean="0"/>
              <a:t>9/25/2020</a:t>
            </a:fld>
            <a:endParaRPr lang="en-US"/>
          </a:p>
        </p:txBody>
      </p:sp>
    </p:spTree>
    <p:extLst>
      <p:ext uri="{BB962C8B-B14F-4D97-AF65-F5344CB8AC3E}">
        <p14:creationId xmlns:p14="http://schemas.microsoft.com/office/powerpoint/2010/main" val="1311936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1B7D6126-892C-4763-A01D-8A866DEE29A5}" type="slidenum">
              <a:rPr lang="en-US" altLang="en-US"/>
              <a:pPr/>
              <a:t>49</a:t>
            </a:fld>
            <a:endParaRPr lang="en-US" altLang="en-US"/>
          </a:p>
        </p:txBody>
      </p:sp>
      <p:sp>
        <p:nvSpPr>
          <p:cNvPr id="11266" name="Rectangle 2"/>
          <p:cNvSpPr>
            <a:spLocks noGrp="1" noChangeArrowheads="1"/>
          </p:cNvSpPr>
          <p:nvPr>
            <p:ph type="title"/>
          </p:nvPr>
        </p:nvSpPr>
        <p:spPr/>
        <p:txBody>
          <a:bodyPr/>
          <a:lstStyle/>
          <a:p>
            <a:r>
              <a:rPr lang="en-US" altLang="en-US"/>
              <a:t>Devices for the hand</a:t>
            </a:r>
          </a:p>
        </p:txBody>
      </p:sp>
      <p:sp>
        <p:nvSpPr>
          <p:cNvPr id="11267" name="Rectangle 3"/>
          <p:cNvSpPr>
            <a:spLocks noGrp="1" noChangeArrowheads="1"/>
          </p:cNvSpPr>
          <p:nvPr>
            <p:ph type="body" idx="1"/>
          </p:nvPr>
        </p:nvSpPr>
        <p:spPr/>
        <p:txBody>
          <a:bodyPr/>
          <a:lstStyle/>
          <a:p>
            <a:r>
              <a:rPr lang="en-US" altLang="en-US"/>
              <a:t>Game controllers</a:t>
            </a:r>
          </a:p>
          <a:p>
            <a:pPr lvl="1"/>
            <a:r>
              <a:rPr lang="en-US" altLang="en-US"/>
              <a:t>Enhances gaming experience</a:t>
            </a:r>
          </a:p>
          <a:p>
            <a:pPr lvl="1"/>
            <a:r>
              <a:rPr lang="en-US" altLang="en-US"/>
              <a:t>Provide custom input to the game</a:t>
            </a:r>
          </a:p>
          <a:p>
            <a:pPr lvl="1"/>
            <a:r>
              <a:rPr lang="en-US" altLang="en-US"/>
              <a:t>Modern controllers offer feedback</a:t>
            </a:r>
          </a:p>
          <a:p>
            <a:pPr lvl="1"/>
            <a:r>
              <a:rPr lang="en-US" altLang="en-US"/>
              <a:t>Joystick</a:t>
            </a:r>
          </a:p>
          <a:p>
            <a:pPr lvl="1"/>
            <a:r>
              <a:rPr lang="en-US" altLang="en-US"/>
              <a:t>Game pad</a:t>
            </a:r>
          </a:p>
        </p:txBody>
      </p:sp>
      <p:pic>
        <p:nvPicPr>
          <p:cNvPr id="11268" name="Picture 4" descr="D:\My Documents\!books\norton im\chapter 3\game.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4" y="3657600"/>
            <a:ext cx="2162175"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67FEB24-1DF4-4583-BC06-C6E8B50CBA71}"/>
              </a:ext>
            </a:extLst>
          </p:cNvPr>
          <p:cNvSpPr>
            <a:spLocks noGrp="1"/>
          </p:cNvSpPr>
          <p:nvPr>
            <p:ph type="dt" sz="half" idx="10"/>
          </p:nvPr>
        </p:nvSpPr>
        <p:spPr/>
        <p:txBody>
          <a:bodyPr/>
          <a:lstStyle/>
          <a:p>
            <a:fld id="{5EFE4AB5-E161-4BDC-BAA7-EC4838CD6A06}" type="datetime1">
              <a:rPr lang="en-US" smtClean="0"/>
              <a:t>9/25/2020</a:t>
            </a:fld>
            <a:endParaRPr lang="en-US"/>
          </a:p>
        </p:txBody>
      </p:sp>
    </p:spTree>
    <p:extLst>
      <p:ext uri="{BB962C8B-B14F-4D97-AF65-F5344CB8AC3E}">
        <p14:creationId xmlns:p14="http://schemas.microsoft.com/office/powerpoint/2010/main" val="3834546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D6466CE4-0B95-4123-8DF0-60427E71F61B}" type="slidenum">
              <a:rPr lang="en-US" altLang="zh-TW"/>
              <a:pPr/>
              <a:t>5</a:t>
            </a:fld>
            <a:endParaRPr lang="en-US" altLang="zh-TW"/>
          </a:p>
        </p:txBody>
      </p:sp>
      <p:sp>
        <p:nvSpPr>
          <p:cNvPr id="4098" name="Rectangle 2"/>
          <p:cNvSpPr>
            <a:spLocks noGrp="1" noChangeArrowheads="1"/>
          </p:cNvSpPr>
          <p:nvPr>
            <p:ph type="title"/>
          </p:nvPr>
        </p:nvSpPr>
        <p:spPr/>
        <p:txBody>
          <a:bodyPr/>
          <a:lstStyle/>
          <a:p>
            <a:r>
              <a:rPr lang="en-US" altLang="zh-TW">
                <a:ea typeface="新細明體" pitchFamily="18" charset="-120"/>
              </a:rPr>
              <a:t>The Computer Defined</a:t>
            </a:r>
          </a:p>
        </p:txBody>
      </p:sp>
      <p:sp>
        <p:nvSpPr>
          <p:cNvPr id="4099" name="Rectangle 3"/>
          <p:cNvSpPr>
            <a:spLocks noGrp="1" noChangeArrowheads="1"/>
          </p:cNvSpPr>
          <p:nvPr>
            <p:ph type="body" idx="1"/>
          </p:nvPr>
        </p:nvSpPr>
        <p:spPr/>
        <p:txBody>
          <a:bodyPr/>
          <a:lstStyle/>
          <a:p>
            <a:r>
              <a:rPr lang="en-US" altLang="zh-TW" dirty="0">
                <a:ea typeface="新細明體" pitchFamily="18" charset="-120"/>
              </a:rPr>
              <a:t>Electronic device</a:t>
            </a:r>
          </a:p>
          <a:p>
            <a:r>
              <a:rPr lang="en-US" altLang="zh-TW" dirty="0">
                <a:ea typeface="新細明體" pitchFamily="18" charset="-120"/>
              </a:rPr>
              <a:t>Converts data into information</a:t>
            </a:r>
          </a:p>
          <a:p>
            <a:r>
              <a:rPr lang="en-US" altLang="zh-TW" dirty="0">
                <a:ea typeface="新細明體" pitchFamily="18" charset="-120"/>
              </a:rPr>
              <a:t>Modern computers are digital</a:t>
            </a:r>
          </a:p>
          <a:p>
            <a:pPr lvl="1"/>
            <a:r>
              <a:rPr lang="en-US" altLang="zh-TW" dirty="0">
                <a:ea typeface="新細明體" pitchFamily="18" charset="-120"/>
              </a:rPr>
              <a:t>Two digits combine to make data (0, 1)</a:t>
            </a:r>
          </a:p>
          <a:p>
            <a:endParaRPr lang="en-US" altLang="zh-TW" dirty="0">
              <a:ea typeface="新細明體" pitchFamily="18" charset="-120"/>
            </a:endParaRPr>
          </a:p>
        </p:txBody>
      </p:sp>
      <p:pic>
        <p:nvPicPr>
          <p:cNvPr id="4101" name="Picture 5"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43280"/>
            <a:ext cx="5638800" cy="27797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066EE6A-078B-4F8F-9C6F-EBEE1AB0795E}"/>
              </a:ext>
            </a:extLst>
          </p:cNvPr>
          <p:cNvSpPr>
            <a:spLocks noGrp="1"/>
          </p:cNvSpPr>
          <p:nvPr>
            <p:ph type="dt" sz="half" idx="10"/>
          </p:nvPr>
        </p:nvSpPr>
        <p:spPr/>
        <p:txBody>
          <a:bodyPr/>
          <a:lstStyle/>
          <a:p>
            <a:fld id="{094EC76C-1A16-43B9-8221-52E621D5C1AC}" type="datetime1">
              <a:rPr lang="en-US" smtClean="0"/>
              <a:t>9/25/2020</a:t>
            </a:fld>
            <a:endParaRPr lang="en-US"/>
          </a:p>
        </p:txBody>
      </p:sp>
    </p:spTree>
    <p:extLst>
      <p:ext uri="{BB962C8B-B14F-4D97-AF65-F5344CB8AC3E}">
        <p14:creationId xmlns:p14="http://schemas.microsoft.com/office/powerpoint/2010/main" val="459262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4B56E919-A231-4E4B-B48A-A3199851E4DE}" type="slidenum">
              <a:rPr lang="en-US" altLang="en-US"/>
              <a:pPr/>
              <a:t>50</a:t>
            </a:fld>
            <a:endParaRPr lang="en-US" altLang="en-US"/>
          </a:p>
        </p:txBody>
      </p:sp>
      <p:sp>
        <p:nvSpPr>
          <p:cNvPr id="13314" name="Rectangle 2"/>
          <p:cNvSpPr>
            <a:spLocks noGrp="1" noChangeArrowheads="1"/>
          </p:cNvSpPr>
          <p:nvPr>
            <p:ph type="title"/>
          </p:nvPr>
        </p:nvSpPr>
        <p:spPr/>
        <p:txBody>
          <a:bodyPr/>
          <a:lstStyle/>
          <a:p>
            <a:r>
              <a:rPr lang="en-US" altLang="en-US"/>
              <a:t>Optical Input Devices</a:t>
            </a:r>
          </a:p>
        </p:txBody>
      </p:sp>
      <p:sp>
        <p:nvSpPr>
          <p:cNvPr id="13315" name="Rectangle 3"/>
          <p:cNvSpPr>
            <a:spLocks noGrp="1" noChangeArrowheads="1"/>
          </p:cNvSpPr>
          <p:nvPr>
            <p:ph type="body" idx="1"/>
          </p:nvPr>
        </p:nvSpPr>
        <p:spPr/>
        <p:txBody>
          <a:bodyPr/>
          <a:lstStyle/>
          <a:p>
            <a:r>
              <a:rPr lang="en-US" altLang="en-US"/>
              <a:t>Allows the computer to see input</a:t>
            </a:r>
          </a:p>
          <a:p>
            <a:r>
              <a:rPr lang="en-US" altLang="en-US"/>
              <a:t>Bar code readers</a:t>
            </a:r>
          </a:p>
          <a:p>
            <a:pPr lvl="1"/>
            <a:r>
              <a:rPr lang="en-US" altLang="en-US"/>
              <a:t>Converts bar codes to numbers</a:t>
            </a:r>
          </a:p>
          <a:p>
            <a:pPr lvl="2"/>
            <a:r>
              <a:rPr lang="en-US" altLang="en-US"/>
              <a:t>UPC code</a:t>
            </a:r>
          </a:p>
          <a:p>
            <a:pPr lvl="1"/>
            <a:r>
              <a:rPr lang="en-US" altLang="en-US"/>
              <a:t>Computer find number in a database</a:t>
            </a:r>
          </a:p>
          <a:p>
            <a:pPr lvl="1"/>
            <a:r>
              <a:rPr lang="en-US" altLang="en-US"/>
              <a:t>Works by reflecting light</a:t>
            </a:r>
          </a:p>
          <a:p>
            <a:pPr lvl="2"/>
            <a:r>
              <a:rPr lang="en-US" altLang="en-US"/>
              <a:t>Amount of reflected light indicates number</a:t>
            </a:r>
          </a:p>
        </p:txBody>
      </p:sp>
      <p:sp>
        <p:nvSpPr>
          <p:cNvPr id="2" name="Date Placeholder 1">
            <a:extLst>
              <a:ext uri="{FF2B5EF4-FFF2-40B4-BE49-F238E27FC236}">
                <a16:creationId xmlns:a16="http://schemas.microsoft.com/office/drawing/2014/main" id="{63485A8E-ACA7-4505-9998-EEDC2E34A79C}"/>
              </a:ext>
            </a:extLst>
          </p:cNvPr>
          <p:cNvSpPr>
            <a:spLocks noGrp="1"/>
          </p:cNvSpPr>
          <p:nvPr>
            <p:ph type="dt" sz="half" idx="10"/>
          </p:nvPr>
        </p:nvSpPr>
        <p:spPr/>
        <p:txBody>
          <a:bodyPr/>
          <a:lstStyle/>
          <a:p>
            <a:fld id="{119AAAB8-13BF-469E-9AF7-305EFC1EC169}" type="datetime1">
              <a:rPr lang="en-US" smtClean="0"/>
              <a:t>9/25/2020</a:t>
            </a:fld>
            <a:endParaRPr lang="en-US"/>
          </a:p>
        </p:txBody>
      </p:sp>
    </p:spTree>
    <p:extLst>
      <p:ext uri="{BB962C8B-B14F-4D97-AF65-F5344CB8AC3E}">
        <p14:creationId xmlns:p14="http://schemas.microsoft.com/office/powerpoint/2010/main" val="2850514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5ACC15F7-BD5A-4CBB-900B-A06613CD69D2}" type="slidenum">
              <a:rPr lang="en-US" altLang="en-US"/>
              <a:pPr/>
              <a:t>51</a:t>
            </a:fld>
            <a:endParaRPr lang="en-US" altLang="en-US"/>
          </a:p>
        </p:txBody>
      </p:sp>
      <p:sp>
        <p:nvSpPr>
          <p:cNvPr id="15362" name="Rectangle 2"/>
          <p:cNvSpPr>
            <a:spLocks noGrp="1" noChangeArrowheads="1"/>
          </p:cNvSpPr>
          <p:nvPr>
            <p:ph type="title"/>
          </p:nvPr>
        </p:nvSpPr>
        <p:spPr/>
        <p:txBody>
          <a:bodyPr/>
          <a:lstStyle/>
          <a:p>
            <a:r>
              <a:rPr lang="en-US" altLang="en-US"/>
              <a:t>Optical Input Devices</a:t>
            </a:r>
          </a:p>
        </p:txBody>
      </p:sp>
      <p:sp>
        <p:nvSpPr>
          <p:cNvPr id="15363" name="Rectangle 3"/>
          <p:cNvSpPr>
            <a:spLocks noGrp="1" noChangeArrowheads="1"/>
          </p:cNvSpPr>
          <p:nvPr>
            <p:ph type="body" idx="1"/>
          </p:nvPr>
        </p:nvSpPr>
        <p:spPr/>
        <p:txBody>
          <a:bodyPr/>
          <a:lstStyle/>
          <a:p>
            <a:r>
              <a:rPr lang="en-US" altLang="en-US"/>
              <a:t>Image scanners</a:t>
            </a:r>
          </a:p>
          <a:p>
            <a:pPr lvl="1"/>
            <a:r>
              <a:rPr lang="en-US" altLang="en-US"/>
              <a:t>Converts printed media into electronic</a:t>
            </a:r>
          </a:p>
          <a:p>
            <a:pPr lvl="1"/>
            <a:r>
              <a:rPr lang="en-US" altLang="en-US"/>
              <a:t>Reflects light off of the image</a:t>
            </a:r>
          </a:p>
          <a:p>
            <a:pPr lvl="1"/>
            <a:r>
              <a:rPr lang="en-US" altLang="en-US"/>
              <a:t>Sensors read the intensity</a:t>
            </a:r>
          </a:p>
          <a:p>
            <a:pPr lvl="1"/>
            <a:r>
              <a:rPr lang="en-US" altLang="en-US"/>
              <a:t>Filters determine color depths</a:t>
            </a:r>
          </a:p>
        </p:txBody>
      </p:sp>
      <p:sp>
        <p:nvSpPr>
          <p:cNvPr id="2" name="Date Placeholder 1">
            <a:extLst>
              <a:ext uri="{FF2B5EF4-FFF2-40B4-BE49-F238E27FC236}">
                <a16:creationId xmlns:a16="http://schemas.microsoft.com/office/drawing/2014/main" id="{B29DD354-D405-478F-BE3D-1407F127995C}"/>
              </a:ext>
            </a:extLst>
          </p:cNvPr>
          <p:cNvSpPr>
            <a:spLocks noGrp="1"/>
          </p:cNvSpPr>
          <p:nvPr>
            <p:ph type="dt" sz="half" idx="10"/>
          </p:nvPr>
        </p:nvSpPr>
        <p:spPr/>
        <p:txBody>
          <a:bodyPr/>
          <a:lstStyle/>
          <a:p>
            <a:fld id="{FCCE56C0-353A-45F7-9DBA-87289C3DBE20}" type="datetime1">
              <a:rPr lang="en-US" smtClean="0"/>
              <a:t>9/25/2020</a:t>
            </a:fld>
            <a:endParaRPr lang="en-US"/>
          </a:p>
        </p:txBody>
      </p:sp>
    </p:spTree>
    <p:extLst>
      <p:ext uri="{BB962C8B-B14F-4D97-AF65-F5344CB8AC3E}">
        <p14:creationId xmlns:p14="http://schemas.microsoft.com/office/powerpoint/2010/main" val="2062169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00ABC2A3-E517-4A91-A829-410F1FD34D39}" type="slidenum">
              <a:rPr lang="en-US" altLang="en-US"/>
              <a:pPr/>
              <a:t>52</a:t>
            </a:fld>
            <a:endParaRPr lang="en-US" altLang="en-US"/>
          </a:p>
        </p:txBody>
      </p:sp>
      <p:sp>
        <p:nvSpPr>
          <p:cNvPr id="17410" name="Rectangle 2"/>
          <p:cNvSpPr>
            <a:spLocks noGrp="1" noChangeArrowheads="1"/>
          </p:cNvSpPr>
          <p:nvPr>
            <p:ph type="title"/>
          </p:nvPr>
        </p:nvSpPr>
        <p:spPr/>
        <p:txBody>
          <a:bodyPr/>
          <a:lstStyle/>
          <a:p>
            <a:r>
              <a:rPr lang="en-US" altLang="en-US"/>
              <a:t>Optical input devices</a:t>
            </a:r>
          </a:p>
        </p:txBody>
      </p:sp>
      <p:sp>
        <p:nvSpPr>
          <p:cNvPr id="17411" name="Rectangle 3"/>
          <p:cNvSpPr>
            <a:spLocks noGrp="1" noChangeArrowheads="1"/>
          </p:cNvSpPr>
          <p:nvPr>
            <p:ph type="body" idx="1"/>
          </p:nvPr>
        </p:nvSpPr>
        <p:spPr/>
        <p:txBody>
          <a:bodyPr/>
          <a:lstStyle/>
          <a:p>
            <a:r>
              <a:rPr lang="en-US" altLang="en-US"/>
              <a:t>Optical character recognition (OCR)</a:t>
            </a:r>
          </a:p>
          <a:p>
            <a:pPr lvl="1"/>
            <a:r>
              <a:rPr lang="en-US" altLang="en-US"/>
              <a:t>Converts scanned text into editable text</a:t>
            </a:r>
          </a:p>
          <a:p>
            <a:pPr lvl="1"/>
            <a:r>
              <a:rPr lang="en-US" altLang="en-US"/>
              <a:t>Each letter is scanned</a:t>
            </a:r>
          </a:p>
          <a:p>
            <a:pPr lvl="1"/>
            <a:r>
              <a:rPr lang="en-US" altLang="en-US"/>
              <a:t>Letters are compared to known letters</a:t>
            </a:r>
          </a:p>
          <a:p>
            <a:pPr lvl="1"/>
            <a:r>
              <a:rPr lang="en-US" altLang="en-US"/>
              <a:t>Best match is entered into document</a:t>
            </a:r>
          </a:p>
          <a:p>
            <a:pPr lvl="1"/>
            <a:r>
              <a:rPr lang="en-US" altLang="en-US"/>
              <a:t>Rarely 100% accurate</a:t>
            </a:r>
          </a:p>
        </p:txBody>
      </p:sp>
      <p:sp>
        <p:nvSpPr>
          <p:cNvPr id="2" name="Date Placeholder 1">
            <a:extLst>
              <a:ext uri="{FF2B5EF4-FFF2-40B4-BE49-F238E27FC236}">
                <a16:creationId xmlns:a16="http://schemas.microsoft.com/office/drawing/2014/main" id="{F1521533-4A0D-45FC-AEFE-F8B3B8CA4ED1}"/>
              </a:ext>
            </a:extLst>
          </p:cNvPr>
          <p:cNvSpPr>
            <a:spLocks noGrp="1"/>
          </p:cNvSpPr>
          <p:nvPr>
            <p:ph type="dt" sz="half" idx="10"/>
          </p:nvPr>
        </p:nvSpPr>
        <p:spPr/>
        <p:txBody>
          <a:bodyPr/>
          <a:lstStyle/>
          <a:p>
            <a:fld id="{07FC6358-F0B6-46FF-B619-9D9A708AE9D6}" type="datetime1">
              <a:rPr lang="en-US" smtClean="0"/>
              <a:t>9/25/2020</a:t>
            </a:fld>
            <a:endParaRPr lang="en-US"/>
          </a:p>
        </p:txBody>
      </p:sp>
    </p:spTree>
    <p:extLst>
      <p:ext uri="{BB962C8B-B14F-4D97-AF65-F5344CB8AC3E}">
        <p14:creationId xmlns:p14="http://schemas.microsoft.com/office/powerpoint/2010/main" val="3838246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3B-</a:t>
            </a:r>
            <a:fld id="{B5852FF4-2CA4-416C-97BD-D285F666E83E}" type="slidenum">
              <a:rPr lang="en-US" altLang="en-US"/>
              <a:pPr/>
              <a:t>53</a:t>
            </a:fld>
            <a:endParaRPr lang="en-US" altLang="en-US"/>
          </a:p>
        </p:txBody>
      </p:sp>
      <p:sp>
        <p:nvSpPr>
          <p:cNvPr id="19458" name="Rectangle 2"/>
          <p:cNvSpPr>
            <a:spLocks noGrp="1" noChangeArrowheads="1"/>
          </p:cNvSpPr>
          <p:nvPr>
            <p:ph type="title"/>
          </p:nvPr>
        </p:nvSpPr>
        <p:spPr/>
        <p:txBody>
          <a:bodyPr/>
          <a:lstStyle/>
          <a:p>
            <a:r>
              <a:rPr lang="en-US" altLang="en-US"/>
              <a:t>Audiovisual Input Devices</a:t>
            </a:r>
          </a:p>
        </p:txBody>
      </p:sp>
      <p:sp>
        <p:nvSpPr>
          <p:cNvPr id="19459" name="Rectangle 3"/>
          <p:cNvSpPr>
            <a:spLocks noGrp="1" noChangeArrowheads="1"/>
          </p:cNvSpPr>
          <p:nvPr>
            <p:ph type="body" idx="1"/>
          </p:nvPr>
        </p:nvSpPr>
        <p:spPr/>
        <p:txBody>
          <a:bodyPr/>
          <a:lstStyle/>
          <a:p>
            <a:r>
              <a:rPr lang="en-US" altLang="en-US"/>
              <a:t>Microphones</a:t>
            </a:r>
          </a:p>
          <a:p>
            <a:pPr lvl="1"/>
            <a:r>
              <a:rPr lang="en-US" altLang="en-US"/>
              <a:t>Used to record speech</a:t>
            </a:r>
          </a:p>
          <a:p>
            <a:pPr lvl="1"/>
            <a:r>
              <a:rPr lang="en-US" altLang="en-US"/>
              <a:t>Speech recognition</a:t>
            </a:r>
          </a:p>
          <a:p>
            <a:pPr lvl="2"/>
            <a:r>
              <a:rPr lang="en-US" altLang="en-US"/>
              <a:t>“Understands” human speech</a:t>
            </a:r>
          </a:p>
          <a:p>
            <a:pPr lvl="2"/>
            <a:r>
              <a:rPr lang="en-US" altLang="en-US"/>
              <a:t>Allows dictation or control of computer</a:t>
            </a:r>
          </a:p>
          <a:p>
            <a:pPr lvl="2"/>
            <a:r>
              <a:rPr lang="en-US" altLang="en-US"/>
              <a:t>Matches spoken sound to known phonemes</a:t>
            </a:r>
          </a:p>
          <a:p>
            <a:pPr lvl="2"/>
            <a:r>
              <a:rPr lang="en-US" altLang="en-US"/>
              <a:t>Enters best match into document</a:t>
            </a:r>
          </a:p>
        </p:txBody>
      </p:sp>
      <p:sp>
        <p:nvSpPr>
          <p:cNvPr id="2" name="Date Placeholder 1">
            <a:extLst>
              <a:ext uri="{FF2B5EF4-FFF2-40B4-BE49-F238E27FC236}">
                <a16:creationId xmlns:a16="http://schemas.microsoft.com/office/drawing/2014/main" id="{F4B2524C-6281-4E10-B43B-0DBA61C02649}"/>
              </a:ext>
            </a:extLst>
          </p:cNvPr>
          <p:cNvSpPr>
            <a:spLocks noGrp="1"/>
          </p:cNvSpPr>
          <p:nvPr>
            <p:ph type="dt" sz="half" idx="10"/>
          </p:nvPr>
        </p:nvSpPr>
        <p:spPr/>
        <p:txBody>
          <a:bodyPr/>
          <a:lstStyle/>
          <a:p>
            <a:fld id="{67E8C31F-354D-4A2F-9229-0839DECCCE5B}" type="datetime1">
              <a:rPr lang="en-US" smtClean="0"/>
              <a:t>9/25/2020</a:t>
            </a:fld>
            <a:endParaRPr lang="en-US"/>
          </a:p>
        </p:txBody>
      </p:sp>
    </p:spTree>
    <p:extLst>
      <p:ext uri="{BB962C8B-B14F-4D97-AF65-F5344CB8AC3E}">
        <p14:creationId xmlns:p14="http://schemas.microsoft.com/office/powerpoint/2010/main" val="386313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DE7503F6-511E-4A21-9D84-4FEB3956C18E}" type="slidenum">
              <a:rPr lang="en-US" altLang="en-US"/>
              <a:pPr/>
              <a:t>54</a:t>
            </a:fld>
            <a:endParaRPr lang="en-US" altLang="en-US"/>
          </a:p>
        </p:txBody>
      </p:sp>
      <p:sp>
        <p:nvSpPr>
          <p:cNvPr id="21506" name="Rectangle 2"/>
          <p:cNvSpPr>
            <a:spLocks noGrp="1" noChangeArrowheads="1"/>
          </p:cNvSpPr>
          <p:nvPr>
            <p:ph type="title"/>
          </p:nvPr>
        </p:nvSpPr>
        <p:spPr/>
        <p:txBody>
          <a:bodyPr/>
          <a:lstStyle/>
          <a:p>
            <a:r>
              <a:rPr lang="en-US" altLang="en-US"/>
              <a:t>Audiovisual Input Devices</a:t>
            </a:r>
          </a:p>
        </p:txBody>
      </p:sp>
      <p:sp>
        <p:nvSpPr>
          <p:cNvPr id="21507" name="Rectangle 3"/>
          <p:cNvSpPr>
            <a:spLocks noGrp="1" noChangeArrowheads="1"/>
          </p:cNvSpPr>
          <p:nvPr>
            <p:ph type="body" idx="1"/>
          </p:nvPr>
        </p:nvSpPr>
        <p:spPr/>
        <p:txBody>
          <a:bodyPr/>
          <a:lstStyle/>
          <a:p>
            <a:r>
              <a:rPr lang="en-US" altLang="en-US"/>
              <a:t>Musical Instrument Digital Interface </a:t>
            </a:r>
          </a:p>
          <a:p>
            <a:pPr lvl="1"/>
            <a:r>
              <a:rPr lang="en-US" altLang="en-US"/>
              <a:t>MIDI</a:t>
            </a:r>
          </a:p>
          <a:p>
            <a:pPr lvl="1"/>
            <a:r>
              <a:rPr lang="en-US" altLang="en-US"/>
              <a:t>Connects musical instruments to computer</a:t>
            </a:r>
          </a:p>
          <a:p>
            <a:pPr lvl="1"/>
            <a:r>
              <a:rPr lang="en-US" altLang="en-US"/>
              <a:t>Digital recording or playback of music</a:t>
            </a:r>
          </a:p>
          <a:p>
            <a:pPr lvl="1"/>
            <a:r>
              <a:rPr lang="en-US" altLang="en-US"/>
              <a:t>Musicians can produce professional results</a:t>
            </a:r>
          </a:p>
        </p:txBody>
      </p:sp>
      <p:pic>
        <p:nvPicPr>
          <p:cNvPr id="21509" name="Picture 5" descr="D:\My Documents\!books\norton im\chapter 3\midi.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114800"/>
            <a:ext cx="3962400" cy="2603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5FB5C7E-48B0-4639-A80D-E7B6B28AF471}"/>
              </a:ext>
            </a:extLst>
          </p:cNvPr>
          <p:cNvSpPr>
            <a:spLocks noGrp="1"/>
          </p:cNvSpPr>
          <p:nvPr>
            <p:ph type="dt" sz="half" idx="10"/>
          </p:nvPr>
        </p:nvSpPr>
        <p:spPr/>
        <p:txBody>
          <a:bodyPr/>
          <a:lstStyle/>
          <a:p>
            <a:fld id="{EFFCABFA-3EBC-4B8F-927B-30D59F3FC290}" type="datetime1">
              <a:rPr lang="en-US" smtClean="0"/>
              <a:t>9/25/2020</a:t>
            </a:fld>
            <a:endParaRPr lang="en-US"/>
          </a:p>
        </p:txBody>
      </p:sp>
    </p:spTree>
    <p:extLst>
      <p:ext uri="{BB962C8B-B14F-4D97-AF65-F5344CB8AC3E}">
        <p14:creationId xmlns:p14="http://schemas.microsoft.com/office/powerpoint/2010/main" val="1751538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3B-</a:t>
            </a:r>
            <a:fld id="{1B4CB412-87C0-499D-8AFF-15BE32796595}" type="slidenum">
              <a:rPr lang="en-US" altLang="en-US"/>
              <a:pPr/>
              <a:t>55</a:t>
            </a:fld>
            <a:endParaRPr lang="en-US" altLang="en-US"/>
          </a:p>
        </p:txBody>
      </p:sp>
      <p:sp>
        <p:nvSpPr>
          <p:cNvPr id="22530" name="Rectangle 2"/>
          <p:cNvSpPr>
            <a:spLocks noGrp="1" noChangeArrowheads="1"/>
          </p:cNvSpPr>
          <p:nvPr>
            <p:ph type="title"/>
          </p:nvPr>
        </p:nvSpPr>
        <p:spPr/>
        <p:txBody>
          <a:bodyPr/>
          <a:lstStyle/>
          <a:p>
            <a:r>
              <a:rPr lang="en-US" altLang="en-US"/>
              <a:t>Audiovisual Input Devices</a:t>
            </a:r>
          </a:p>
        </p:txBody>
      </p:sp>
      <p:sp>
        <p:nvSpPr>
          <p:cNvPr id="22531" name="Rectangle 3"/>
          <p:cNvSpPr>
            <a:spLocks noGrp="1" noChangeArrowheads="1"/>
          </p:cNvSpPr>
          <p:nvPr>
            <p:ph type="body" idx="1"/>
          </p:nvPr>
        </p:nvSpPr>
        <p:spPr/>
        <p:txBody>
          <a:bodyPr/>
          <a:lstStyle/>
          <a:p>
            <a:r>
              <a:rPr lang="en-US" altLang="en-US"/>
              <a:t>Digital cameras</a:t>
            </a:r>
          </a:p>
          <a:p>
            <a:pPr lvl="1"/>
            <a:r>
              <a:rPr lang="en-US" altLang="en-US"/>
              <a:t>Captures images electronically</a:t>
            </a:r>
          </a:p>
          <a:p>
            <a:pPr lvl="1"/>
            <a:r>
              <a:rPr lang="en-US" altLang="en-US"/>
              <a:t>No film is needed</a:t>
            </a:r>
          </a:p>
          <a:p>
            <a:pPr lvl="1"/>
            <a:r>
              <a:rPr lang="en-US" altLang="en-US"/>
              <a:t>Image is stored as a JPG file</a:t>
            </a:r>
          </a:p>
          <a:p>
            <a:pPr lvl="1"/>
            <a:r>
              <a:rPr lang="en-US" altLang="en-US"/>
              <a:t>Memory cards store the images</a:t>
            </a:r>
          </a:p>
          <a:p>
            <a:pPr lvl="1"/>
            <a:r>
              <a:rPr lang="en-US" altLang="en-US"/>
              <a:t>Used in a variety of professions</a:t>
            </a:r>
          </a:p>
        </p:txBody>
      </p:sp>
      <p:pic>
        <p:nvPicPr>
          <p:cNvPr id="22532" name="Picture 4" descr="D:\My Documents\!books\norton im\chapter 3\camer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902200"/>
            <a:ext cx="3098800" cy="19558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829E169-DF03-4F7C-9E40-A131762F1522}"/>
              </a:ext>
            </a:extLst>
          </p:cNvPr>
          <p:cNvSpPr>
            <a:spLocks noGrp="1"/>
          </p:cNvSpPr>
          <p:nvPr>
            <p:ph type="dt" sz="half" idx="10"/>
          </p:nvPr>
        </p:nvSpPr>
        <p:spPr/>
        <p:txBody>
          <a:bodyPr/>
          <a:lstStyle/>
          <a:p>
            <a:fld id="{2F4C105D-8CC3-49FD-9C63-96BFF6CC8189}" type="datetime1">
              <a:rPr lang="en-US" smtClean="0"/>
              <a:t>9/25/2020</a:t>
            </a:fld>
            <a:endParaRPr lang="en-US"/>
          </a:p>
        </p:txBody>
      </p:sp>
    </p:spTree>
    <p:extLst>
      <p:ext uri="{BB962C8B-B14F-4D97-AF65-F5344CB8AC3E}">
        <p14:creationId xmlns:p14="http://schemas.microsoft.com/office/powerpoint/2010/main" val="4194086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en-US" altLang="en-US" dirty="0"/>
              <a:t>Transforming Data Into Information</a:t>
            </a:r>
            <a:br>
              <a:rPr lang="en-US" altLang="en-US" dirty="0"/>
            </a:br>
            <a:endParaRPr lang="en-US" altLang="en-US" dirty="0"/>
          </a:p>
        </p:txBody>
      </p:sp>
    </p:spTree>
    <p:extLst>
      <p:ext uri="{BB962C8B-B14F-4D97-AF65-F5344CB8AC3E}">
        <p14:creationId xmlns:p14="http://schemas.microsoft.com/office/powerpoint/2010/main" val="991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19AF3FB9-122E-4646-8BAC-D222DC2C61F8}" type="slidenum">
              <a:rPr lang="en-US" altLang="en-US"/>
              <a:pPr/>
              <a:t>57</a:t>
            </a:fld>
            <a:endParaRPr lang="en-US" altLang="en-US"/>
          </a:p>
        </p:txBody>
      </p:sp>
      <p:sp>
        <p:nvSpPr>
          <p:cNvPr id="4098" name="Rectangle 2"/>
          <p:cNvSpPr>
            <a:spLocks noGrp="1" noChangeArrowheads="1"/>
          </p:cNvSpPr>
          <p:nvPr>
            <p:ph type="title"/>
          </p:nvPr>
        </p:nvSpPr>
        <p:spPr/>
        <p:txBody>
          <a:bodyPr/>
          <a:lstStyle/>
          <a:p>
            <a:r>
              <a:rPr lang="en-US" altLang="en-US"/>
              <a:t>How Computers Represent Data</a:t>
            </a:r>
          </a:p>
        </p:txBody>
      </p:sp>
      <p:sp>
        <p:nvSpPr>
          <p:cNvPr id="4099" name="Rectangle 3"/>
          <p:cNvSpPr>
            <a:spLocks noGrp="1" noChangeArrowheads="1"/>
          </p:cNvSpPr>
          <p:nvPr>
            <p:ph type="body" idx="1"/>
          </p:nvPr>
        </p:nvSpPr>
        <p:spPr/>
        <p:txBody>
          <a:bodyPr/>
          <a:lstStyle/>
          <a:p>
            <a:r>
              <a:rPr lang="en-US" altLang="en-US"/>
              <a:t>Number systems</a:t>
            </a:r>
          </a:p>
          <a:p>
            <a:pPr lvl="1"/>
            <a:r>
              <a:rPr lang="en-US" altLang="en-US"/>
              <a:t>A manner of counting</a:t>
            </a:r>
          </a:p>
          <a:p>
            <a:pPr lvl="1"/>
            <a:r>
              <a:rPr lang="en-US" altLang="en-US"/>
              <a:t>Several different number systems exist</a:t>
            </a:r>
          </a:p>
          <a:p>
            <a:r>
              <a:rPr lang="en-US" altLang="en-US"/>
              <a:t>Decimal number system</a:t>
            </a:r>
          </a:p>
          <a:p>
            <a:pPr lvl="1"/>
            <a:r>
              <a:rPr lang="en-US" altLang="en-US"/>
              <a:t>Used by humans to count</a:t>
            </a:r>
          </a:p>
          <a:p>
            <a:pPr lvl="1"/>
            <a:r>
              <a:rPr lang="en-US" altLang="en-US"/>
              <a:t>Contains ten distinct digits</a:t>
            </a:r>
          </a:p>
          <a:p>
            <a:pPr lvl="1"/>
            <a:r>
              <a:rPr lang="en-US" altLang="en-US"/>
              <a:t>Digits combine to make larger numbers</a:t>
            </a:r>
          </a:p>
        </p:txBody>
      </p:sp>
      <p:sp>
        <p:nvSpPr>
          <p:cNvPr id="2" name="Date Placeholder 1">
            <a:extLst>
              <a:ext uri="{FF2B5EF4-FFF2-40B4-BE49-F238E27FC236}">
                <a16:creationId xmlns:a16="http://schemas.microsoft.com/office/drawing/2014/main" id="{0015884A-C4F4-4F78-A758-263A5E45B147}"/>
              </a:ext>
            </a:extLst>
          </p:cNvPr>
          <p:cNvSpPr>
            <a:spLocks noGrp="1"/>
          </p:cNvSpPr>
          <p:nvPr>
            <p:ph type="dt" sz="half" idx="10"/>
          </p:nvPr>
        </p:nvSpPr>
        <p:spPr/>
        <p:txBody>
          <a:bodyPr/>
          <a:lstStyle/>
          <a:p>
            <a:fld id="{636FE896-9BCD-4815-9ABD-A32AA34A164D}" type="datetime1">
              <a:rPr lang="en-US" smtClean="0"/>
              <a:t>9/25/2020</a:t>
            </a:fld>
            <a:endParaRPr lang="en-US"/>
          </a:p>
        </p:txBody>
      </p:sp>
    </p:spTree>
    <p:extLst>
      <p:ext uri="{BB962C8B-B14F-4D97-AF65-F5344CB8AC3E}">
        <p14:creationId xmlns:p14="http://schemas.microsoft.com/office/powerpoint/2010/main" val="1320881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74FB53A4-4C1F-4D3E-8668-4D521B1AE2C1}" type="slidenum">
              <a:rPr lang="en-US" altLang="en-US"/>
              <a:pPr/>
              <a:t>58</a:t>
            </a:fld>
            <a:endParaRPr lang="en-US" altLang="en-US"/>
          </a:p>
        </p:txBody>
      </p:sp>
      <p:sp>
        <p:nvSpPr>
          <p:cNvPr id="7170" name="Rectangle 2"/>
          <p:cNvSpPr>
            <a:spLocks noGrp="1" noChangeArrowheads="1"/>
          </p:cNvSpPr>
          <p:nvPr>
            <p:ph type="title"/>
          </p:nvPr>
        </p:nvSpPr>
        <p:spPr/>
        <p:txBody>
          <a:bodyPr/>
          <a:lstStyle/>
          <a:p>
            <a:r>
              <a:rPr lang="en-US" altLang="en-US"/>
              <a:t>How Computers Represent Data</a:t>
            </a:r>
          </a:p>
        </p:txBody>
      </p:sp>
      <p:sp>
        <p:nvSpPr>
          <p:cNvPr id="7171" name="Rectangle 3"/>
          <p:cNvSpPr>
            <a:spLocks noGrp="1" noChangeArrowheads="1"/>
          </p:cNvSpPr>
          <p:nvPr>
            <p:ph type="body" idx="1"/>
          </p:nvPr>
        </p:nvSpPr>
        <p:spPr/>
        <p:txBody>
          <a:bodyPr/>
          <a:lstStyle/>
          <a:p>
            <a:r>
              <a:rPr lang="en-US" altLang="en-US"/>
              <a:t>Binary number system</a:t>
            </a:r>
          </a:p>
          <a:p>
            <a:pPr lvl="1"/>
            <a:r>
              <a:rPr lang="en-US" altLang="en-US"/>
              <a:t>Used by computers to count</a:t>
            </a:r>
          </a:p>
          <a:p>
            <a:pPr lvl="1"/>
            <a:r>
              <a:rPr lang="en-US" altLang="en-US"/>
              <a:t>Two distinct digits, 0 and 1</a:t>
            </a:r>
          </a:p>
          <a:p>
            <a:pPr lvl="1"/>
            <a:r>
              <a:rPr lang="en-US" altLang="en-US"/>
              <a:t>0 and 1 combine to make numbers</a:t>
            </a:r>
          </a:p>
        </p:txBody>
      </p:sp>
      <p:sp>
        <p:nvSpPr>
          <p:cNvPr id="2" name="Date Placeholder 1">
            <a:extLst>
              <a:ext uri="{FF2B5EF4-FFF2-40B4-BE49-F238E27FC236}">
                <a16:creationId xmlns:a16="http://schemas.microsoft.com/office/drawing/2014/main" id="{624C0065-B86F-4F27-B1C9-7ED9841CF4A1}"/>
              </a:ext>
            </a:extLst>
          </p:cNvPr>
          <p:cNvSpPr>
            <a:spLocks noGrp="1"/>
          </p:cNvSpPr>
          <p:nvPr>
            <p:ph type="dt" sz="half" idx="10"/>
          </p:nvPr>
        </p:nvSpPr>
        <p:spPr/>
        <p:txBody>
          <a:bodyPr/>
          <a:lstStyle/>
          <a:p>
            <a:fld id="{2A73F184-3E50-4362-AA96-DFE99D35C104}" type="datetime1">
              <a:rPr lang="en-US" smtClean="0"/>
              <a:t>9/25/2020</a:t>
            </a:fld>
            <a:endParaRPr lang="en-US"/>
          </a:p>
        </p:txBody>
      </p:sp>
    </p:spTree>
    <p:extLst>
      <p:ext uri="{BB962C8B-B14F-4D97-AF65-F5344CB8AC3E}">
        <p14:creationId xmlns:p14="http://schemas.microsoft.com/office/powerpoint/2010/main" val="1796936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ADD4B523-852B-4D9A-B7B5-A5B7009465C1}" type="slidenum">
              <a:rPr lang="en-US" altLang="en-US"/>
              <a:pPr/>
              <a:t>59</a:t>
            </a:fld>
            <a:endParaRPr lang="en-US" altLang="en-US"/>
          </a:p>
        </p:txBody>
      </p:sp>
      <p:sp>
        <p:nvSpPr>
          <p:cNvPr id="9218" name="Rectangle 2"/>
          <p:cNvSpPr>
            <a:spLocks noGrp="1" noChangeArrowheads="1"/>
          </p:cNvSpPr>
          <p:nvPr>
            <p:ph type="title"/>
          </p:nvPr>
        </p:nvSpPr>
        <p:spPr/>
        <p:txBody>
          <a:bodyPr/>
          <a:lstStyle/>
          <a:p>
            <a:r>
              <a:rPr lang="en-US" altLang="en-US"/>
              <a:t>How Computers Represent Data</a:t>
            </a:r>
          </a:p>
        </p:txBody>
      </p:sp>
      <p:sp>
        <p:nvSpPr>
          <p:cNvPr id="9219" name="Rectangle 3"/>
          <p:cNvSpPr>
            <a:spLocks noGrp="1" noChangeArrowheads="1"/>
          </p:cNvSpPr>
          <p:nvPr>
            <p:ph type="body" idx="1"/>
          </p:nvPr>
        </p:nvSpPr>
        <p:spPr/>
        <p:txBody>
          <a:bodyPr/>
          <a:lstStyle/>
          <a:p>
            <a:r>
              <a:rPr lang="en-US" altLang="en-US"/>
              <a:t>Bits and bytes</a:t>
            </a:r>
          </a:p>
          <a:p>
            <a:pPr lvl="1"/>
            <a:r>
              <a:rPr lang="en-US" altLang="en-US"/>
              <a:t>Binary numbers are made of bits</a:t>
            </a:r>
          </a:p>
          <a:p>
            <a:pPr lvl="1"/>
            <a:r>
              <a:rPr lang="en-US" altLang="en-US"/>
              <a:t>Bit represents a switch</a:t>
            </a:r>
          </a:p>
          <a:p>
            <a:pPr lvl="1"/>
            <a:r>
              <a:rPr lang="en-US" altLang="en-US"/>
              <a:t>A byte is 8 bits</a:t>
            </a:r>
          </a:p>
          <a:p>
            <a:pPr lvl="1"/>
            <a:r>
              <a:rPr lang="en-US" altLang="en-US"/>
              <a:t>Byte represents one character</a:t>
            </a:r>
          </a:p>
        </p:txBody>
      </p:sp>
      <p:pic>
        <p:nvPicPr>
          <p:cNvPr id="9220" name="Picture 4" descr="by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14800"/>
            <a:ext cx="7689850" cy="113506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A8CA841-7CAA-4679-9CAD-EC4F99E88FEF}"/>
              </a:ext>
            </a:extLst>
          </p:cNvPr>
          <p:cNvSpPr>
            <a:spLocks noGrp="1"/>
          </p:cNvSpPr>
          <p:nvPr>
            <p:ph type="dt" sz="half" idx="10"/>
          </p:nvPr>
        </p:nvSpPr>
        <p:spPr/>
        <p:txBody>
          <a:bodyPr/>
          <a:lstStyle/>
          <a:p>
            <a:fld id="{0FB3E947-3DFD-4795-A36F-BA3FBA5A23D0}" type="datetime1">
              <a:rPr lang="en-US" smtClean="0"/>
              <a:t>9/25/2020</a:t>
            </a:fld>
            <a:endParaRPr lang="en-US"/>
          </a:p>
        </p:txBody>
      </p:sp>
    </p:spTree>
    <p:extLst>
      <p:ext uri="{BB962C8B-B14F-4D97-AF65-F5344CB8AC3E}">
        <p14:creationId xmlns:p14="http://schemas.microsoft.com/office/powerpoint/2010/main" val="429255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idx="4294967295"/>
          </p:nvPr>
        </p:nvSpPr>
        <p:spPr>
          <a:xfrm>
            <a:off x="152400" y="609600"/>
            <a:ext cx="8839200" cy="1143000"/>
          </a:xfrm>
        </p:spPr>
        <p:txBody>
          <a:bodyPr/>
          <a:lstStyle/>
          <a:p>
            <a:r>
              <a:rPr lang="en-US" altLang="en-US" sz="3200"/>
              <a:t>A computer is:</a:t>
            </a:r>
          </a:p>
        </p:txBody>
      </p:sp>
      <p:pic>
        <p:nvPicPr>
          <p:cNvPr id="950275" name="Picture 14" descr="harddriv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rot="1696198">
            <a:off x="7239000" y="2819400"/>
            <a:ext cx="1428750" cy="1428750"/>
          </a:xfrm>
          <a:noFill/>
        </p:spPr>
      </p:pic>
      <p:sp>
        <p:nvSpPr>
          <p:cNvPr id="950276" name="Rectangle 4"/>
          <p:cNvSpPr>
            <a:spLocks noGrp="1" noChangeArrowheads="1"/>
          </p:cNvSpPr>
          <p:nvPr>
            <p:ph type="body" sz="half" idx="4294967295"/>
          </p:nvPr>
        </p:nvSpPr>
        <p:spPr>
          <a:xfrm>
            <a:off x="2819400" y="1676400"/>
            <a:ext cx="4343400" cy="2895600"/>
          </a:xfrm>
        </p:spPr>
        <p:txBody>
          <a:bodyPr/>
          <a:lstStyle/>
          <a:p>
            <a:pPr>
              <a:lnSpc>
                <a:spcPct val="90000"/>
              </a:lnSpc>
            </a:pPr>
            <a:r>
              <a:rPr lang="en-US" altLang="en-US" sz="1800" dirty="0"/>
              <a:t>An electronic machine that can be programmed to accept data (</a:t>
            </a:r>
            <a:r>
              <a:rPr lang="en-US" altLang="en-US" sz="1800" i="1" dirty="0"/>
              <a:t>input</a:t>
            </a:r>
            <a:r>
              <a:rPr lang="en-US" altLang="en-US" sz="1800" dirty="0"/>
              <a:t>), and process it into useful information (</a:t>
            </a:r>
            <a:r>
              <a:rPr lang="en-US" altLang="en-US" sz="1800" i="1" dirty="0"/>
              <a:t>output</a:t>
            </a:r>
            <a:r>
              <a:rPr lang="en-US" altLang="en-US" sz="1800" dirty="0"/>
              <a:t>).  Data is put in secondary storage (</a:t>
            </a:r>
            <a:r>
              <a:rPr lang="en-US" altLang="en-US" sz="1800" i="1" dirty="0"/>
              <a:t>storage</a:t>
            </a:r>
            <a:r>
              <a:rPr lang="en-US" altLang="en-US" sz="1800" dirty="0"/>
              <a:t>) for safekeeping or later use.  </a:t>
            </a:r>
          </a:p>
          <a:p>
            <a:pPr>
              <a:lnSpc>
                <a:spcPct val="90000"/>
              </a:lnSpc>
            </a:pPr>
            <a:r>
              <a:rPr lang="en-US" altLang="en-US" sz="1800" dirty="0"/>
              <a:t>The </a:t>
            </a:r>
            <a:r>
              <a:rPr lang="en-US" altLang="en-US" sz="1800" i="1" dirty="0"/>
              <a:t>processing</a:t>
            </a:r>
            <a:r>
              <a:rPr lang="en-US" altLang="en-US" sz="1800" dirty="0"/>
              <a:t> of input into output is directed by the software, but performed by the hardware.     </a:t>
            </a:r>
          </a:p>
          <a:p>
            <a:pPr marL="0" indent="0">
              <a:lnSpc>
                <a:spcPct val="90000"/>
              </a:lnSpc>
              <a:buNone/>
            </a:pPr>
            <a:endParaRPr lang="en-US" altLang="en-US" sz="1800" dirty="0"/>
          </a:p>
        </p:txBody>
      </p:sp>
      <p:pic>
        <p:nvPicPr>
          <p:cNvPr id="950277" name="Picture 16" descr="AMDChipset"/>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rot="1439659">
            <a:off x="304800" y="3810000"/>
            <a:ext cx="2743200" cy="1739900"/>
          </a:xfrm>
          <a:noFill/>
        </p:spPr>
      </p:pic>
      <p:pic>
        <p:nvPicPr>
          <p:cNvPr id="950278" name="Picture 18" descr="Pri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67846">
            <a:off x="228600" y="15240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79" name="Picture 22" descr="ram-dim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69069">
            <a:off x="4492625" y="4565650"/>
            <a:ext cx="4368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0" name="Picture 23" descr="CDdr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374318">
            <a:off x="7010400" y="1600200"/>
            <a:ext cx="16764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1" name="Picture 24" descr="mon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46607">
            <a:off x="1254125" y="547688"/>
            <a:ext cx="16573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2" name="Picture 25" descr="Ethern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354385">
            <a:off x="3200400" y="4495800"/>
            <a:ext cx="12652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0283" name="Picture 26" descr="SCUZZ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330977">
            <a:off x="6477000" y="381000"/>
            <a:ext cx="16764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EA644D1-A152-4821-A3C2-8C5BDA0468F1}"/>
              </a:ext>
            </a:extLst>
          </p:cNvPr>
          <p:cNvSpPr>
            <a:spLocks noGrp="1"/>
          </p:cNvSpPr>
          <p:nvPr>
            <p:ph type="dt" sz="half" idx="10"/>
          </p:nvPr>
        </p:nvSpPr>
        <p:spPr/>
        <p:txBody>
          <a:bodyPr/>
          <a:lstStyle/>
          <a:p>
            <a:fld id="{7D070932-884A-4BDF-B219-12844E327AA0}" type="datetime1">
              <a:rPr lang="en-US" smtClean="0"/>
              <a:t>9/25/2020</a:t>
            </a:fld>
            <a:endParaRPr lang="en-US"/>
          </a:p>
        </p:txBody>
      </p:sp>
      <p:sp>
        <p:nvSpPr>
          <p:cNvPr id="3" name="Slide Number Placeholder 2">
            <a:extLst>
              <a:ext uri="{FF2B5EF4-FFF2-40B4-BE49-F238E27FC236}">
                <a16:creationId xmlns:a16="http://schemas.microsoft.com/office/drawing/2014/main" id="{35813E79-E97D-47EC-B25E-47204F6ACA72}"/>
              </a:ext>
            </a:extLst>
          </p:cNvPr>
          <p:cNvSpPr>
            <a:spLocks noGrp="1"/>
          </p:cNvSpPr>
          <p:nvPr>
            <p:ph type="sldNum" sz="quarter" idx="12"/>
          </p:nvPr>
        </p:nvSpPr>
        <p:spPr/>
        <p:txBody>
          <a:bodyPr/>
          <a:lstStyle/>
          <a:p>
            <a:fld id="{CB861D75-CD8C-4850-BCF9-CFB07D64EADE}" type="slidenum">
              <a:rPr lang="en-US" smtClean="0"/>
              <a:pPr/>
              <a:t>6</a:t>
            </a:fld>
            <a:endParaRPr lang="en-US"/>
          </a:p>
        </p:txBody>
      </p:sp>
    </p:spTree>
    <p:extLst>
      <p:ext uri="{BB962C8B-B14F-4D97-AF65-F5344CB8AC3E}">
        <p14:creationId xmlns:p14="http://schemas.microsoft.com/office/powerpoint/2010/main" val="2965565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11B95904-5F64-4CFC-8EC9-2E214571F7A7}" type="slidenum">
              <a:rPr lang="en-US" altLang="en-US"/>
              <a:pPr/>
              <a:t>60</a:t>
            </a:fld>
            <a:endParaRPr lang="en-US" altLang="en-US"/>
          </a:p>
        </p:txBody>
      </p:sp>
      <p:sp>
        <p:nvSpPr>
          <p:cNvPr id="10242" name="Rectangle 2"/>
          <p:cNvSpPr>
            <a:spLocks noGrp="1" noChangeArrowheads="1"/>
          </p:cNvSpPr>
          <p:nvPr>
            <p:ph type="title"/>
          </p:nvPr>
        </p:nvSpPr>
        <p:spPr/>
        <p:txBody>
          <a:bodyPr/>
          <a:lstStyle/>
          <a:p>
            <a:r>
              <a:rPr lang="en-US" altLang="en-US"/>
              <a:t>How Computers Represent Data</a:t>
            </a:r>
          </a:p>
        </p:txBody>
      </p:sp>
      <p:sp>
        <p:nvSpPr>
          <p:cNvPr id="10243" name="Rectangle 3"/>
          <p:cNvSpPr>
            <a:spLocks noGrp="1" noChangeArrowheads="1"/>
          </p:cNvSpPr>
          <p:nvPr>
            <p:ph type="body" idx="1"/>
          </p:nvPr>
        </p:nvSpPr>
        <p:spPr/>
        <p:txBody>
          <a:bodyPr/>
          <a:lstStyle/>
          <a:p>
            <a:r>
              <a:rPr lang="en-US" altLang="en-US"/>
              <a:t>Text codes</a:t>
            </a:r>
          </a:p>
          <a:p>
            <a:pPr lvl="1"/>
            <a:r>
              <a:rPr lang="en-US" altLang="en-US"/>
              <a:t>Converts letters into binary</a:t>
            </a:r>
          </a:p>
          <a:p>
            <a:pPr lvl="1"/>
            <a:r>
              <a:rPr lang="en-US" altLang="en-US"/>
              <a:t>Standard codes necessary for data transfer</a:t>
            </a:r>
          </a:p>
          <a:p>
            <a:pPr lvl="1"/>
            <a:r>
              <a:rPr lang="en-US" altLang="en-US"/>
              <a:t>ASCII</a:t>
            </a:r>
          </a:p>
          <a:p>
            <a:pPr lvl="2"/>
            <a:r>
              <a:rPr lang="en-US" altLang="en-US"/>
              <a:t>American English symbols</a:t>
            </a:r>
          </a:p>
          <a:p>
            <a:pPr lvl="1"/>
            <a:r>
              <a:rPr lang="en-US" altLang="en-US"/>
              <a:t>Extended ASCII</a:t>
            </a:r>
          </a:p>
          <a:p>
            <a:pPr lvl="2"/>
            <a:r>
              <a:rPr lang="en-US" altLang="en-US"/>
              <a:t>Graphics and other symbols</a:t>
            </a:r>
          </a:p>
          <a:p>
            <a:pPr lvl="1"/>
            <a:r>
              <a:rPr lang="en-US" altLang="en-US"/>
              <a:t>Unicode</a:t>
            </a:r>
          </a:p>
          <a:p>
            <a:pPr lvl="2"/>
            <a:r>
              <a:rPr lang="en-US" altLang="en-US"/>
              <a:t>All languages on the planet</a:t>
            </a:r>
          </a:p>
        </p:txBody>
      </p:sp>
      <p:sp>
        <p:nvSpPr>
          <p:cNvPr id="2" name="Date Placeholder 1">
            <a:extLst>
              <a:ext uri="{FF2B5EF4-FFF2-40B4-BE49-F238E27FC236}">
                <a16:creationId xmlns:a16="http://schemas.microsoft.com/office/drawing/2014/main" id="{57581787-55B8-4BAB-AF97-D5A6F6083D57}"/>
              </a:ext>
            </a:extLst>
          </p:cNvPr>
          <p:cNvSpPr>
            <a:spLocks noGrp="1"/>
          </p:cNvSpPr>
          <p:nvPr>
            <p:ph type="dt" sz="half" idx="10"/>
          </p:nvPr>
        </p:nvSpPr>
        <p:spPr/>
        <p:txBody>
          <a:bodyPr/>
          <a:lstStyle/>
          <a:p>
            <a:fld id="{F0BD9B57-9EDE-4260-86EA-8F27EF712D67}" type="datetime1">
              <a:rPr lang="en-US" smtClean="0"/>
              <a:t>9/25/2020</a:t>
            </a:fld>
            <a:endParaRPr lang="en-US"/>
          </a:p>
        </p:txBody>
      </p:sp>
    </p:spTree>
    <p:extLst>
      <p:ext uri="{BB962C8B-B14F-4D97-AF65-F5344CB8AC3E}">
        <p14:creationId xmlns:p14="http://schemas.microsoft.com/office/powerpoint/2010/main" val="1257019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AC80E04C-2B81-45F5-B820-E5B04EE868DF}" type="slidenum">
              <a:rPr lang="en-US" altLang="en-US"/>
              <a:pPr/>
              <a:t>61</a:t>
            </a:fld>
            <a:endParaRPr lang="en-US" altLang="en-US"/>
          </a:p>
        </p:txBody>
      </p:sp>
      <p:sp>
        <p:nvSpPr>
          <p:cNvPr id="11266" name="Rectangle 2"/>
          <p:cNvSpPr>
            <a:spLocks noGrp="1" noChangeArrowheads="1"/>
          </p:cNvSpPr>
          <p:nvPr>
            <p:ph type="title"/>
          </p:nvPr>
        </p:nvSpPr>
        <p:spPr/>
        <p:txBody>
          <a:bodyPr/>
          <a:lstStyle/>
          <a:p>
            <a:r>
              <a:rPr lang="en-US" altLang="en-US"/>
              <a:t>How Computers Process Data</a:t>
            </a:r>
          </a:p>
        </p:txBody>
      </p:sp>
      <p:sp>
        <p:nvSpPr>
          <p:cNvPr id="11267" name="Rectangle 3"/>
          <p:cNvSpPr>
            <a:spLocks noGrp="1" noChangeArrowheads="1"/>
          </p:cNvSpPr>
          <p:nvPr>
            <p:ph type="body" idx="1"/>
          </p:nvPr>
        </p:nvSpPr>
        <p:spPr/>
        <p:txBody>
          <a:bodyPr/>
          <a:lstStyle/>
          <a:p>
            <a:r>
              <a:rPr lang="en-US" altLang="en-US"/>
              <a:t>The CPU</a:t>
            </a:r>
          </a:p>
          <a:p>
            <a:pPr lvl="1"/>
            <a:r>
              <a:rPr lang="en-US" altLang="en-US"/>
              <a:t>Central Processing Unit</a:t>
            </a:r>
          </a:p>
          <a:p>
            <a:pPr lvl="1"/>
            <a:r>
              <a:rPr lang="en-US" altLang="en-US"/>
              <a:t>Brain of the computer</a:t>
            </a:r>
          </a:p>
          <a:p>
            <a:pPr lvl="1"/>
            <a:r>
              <a:rPr lang="en-US" altLang="en-US"/>
              <a:t>Control unit</a:t>
            </a:r>
          </a:p>
          <a:p>
            <a:pPr lvl="2"/>
            <a:r>
              <a:rPr lang="en-US" altLang="en-US"/>
              <a:t>Controls resources in computer</a:t>
            </a:r>
          </a:p>
          <a:p>
            <a:pPr lvl="2"/>
            <a:r>
              <a:rPr lang="en-US" altLang="en-US"/>
              <a:t>Instruction set</a:t>
            </a:r>
          </a:p>
          <a:p>
            <a:pPr lvl="1"/>
            <a:r>
              <a:rPr lang="en-US" altLang="en-US"/>
              <a:t>Arithmetic logic unit</a:t>
            </a:r>
          </a:p>
          <a:p>
            <a:pPr lvl="2"/>
            <a:r>
              <a:rPr lang="en-US" altLang="en-US"/>
              <a:t>Simple math operations</a:t>
            </a:r>
          </a:p>
          <a:p>
            <a:pPr lvl="2"/>
            <a:r>
              <a:rPr lang="en-US" altLang="en-US"/>
              <a:t>Registers</a:t>
            </a:r>
          </a:p>
        </p:txBody>
      </p:sp>
      <p:sp>
        <p:nvSpPr>
          <p:cNvPr id="2" name="Date Placeholder 1">
            <a:extLst>
              <a:ext uri="{FF2B5EF4-FFF2-40B4-BE49-F238E27FC236}">
                <a16:creationId xmlns:a16="http://schemas.microsoft.com/office/drawing/2014/main" id="{0E8D3409-869C-4795-8CDD-7598B9ADA239}"/>
              </a:ext>
            </a:extLst>
          </p:cNvPr>
          <p:cNvSpPr>
            <a:spLocks noGrp="1"/>
          </p:cNvSpPr>
          <p:nvPr>
            <p:ph type="dt" sz="half" idx="10"/>
          </p:nvPr>
        </p:nvSpPr>
        <p:spPr/>
        <p:txBody>
          <a:bodyPr/>
          <a:lstStyle/>
          <a:p>
            <a:fld id="{EFD88A37-C6B7-4355-BC26-DF2288B82AFA}" type="datetime1">
              <a:rPr lang="en-US" smtClean="0"/>
              <a:t>9/25/2020</a:t>
            </a:fld>
            <a:endParaRPr lang="en-US"/>
          </a:p>
        </p:txBody>
      </p:sp>
    </p:spTree>
    <p:extLst>
      <p:ext uri="{BB962C8B-B14F-4D97-AF65-F5344CB8AC3E}">
        <p14:creationId xmlns:p14="http://schemas.microsoft.com/office/powerpoint/2010/main" val="295502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8A684C50-94DF-440F-96CF-627D753BFD6D}" type="slidenum">
              <a:rPr lang="en-US" altLang="en-US"/>
              <a:pPr/>
              <a:t>62</a:t>
            </a:fld>
            <a:endParaRPr lang="en-US" altLang="en-US"/>
          </a:p>
        </p:txBody>
      </p:sp>
      <p:sp>
        <p:nvSpPr>
          <p:cNvPr id="12290" name="Rectangle 2"/>
          <p:cNvSpPr>
            <a:spLocks noGrp="1" noChangeArrowheads="1"/>
          </p:cNvSpPr>
          <p:nvPr>
            <p:ph type="title"/>
          </p:nvPr>
        </p:nvSpPr>
        <p:spPr/>
        <p:txBody>
          <a:bodyPr/>
          <a:lstStyle/>
          <a:p>
            <a:r>
              <a:rPr lang="en-US" altLang="en-US"/>
              <a:t>How Computers Process Data</a:t>
            </a:r>
          </a:p>
        </p:txBody>
      </p:sp>
      <p:sp>
        <p:nvSpPr>
          <p:cNvPr id="12291" name="Rectangle 3"/>
          <p:cNvSpPr>
            <a:spLocks noGrp="1" noChangeArrowheads="1"/>
          </p:cNvSpPr>
          <p:nvPr>
            <p:ph type="body" idx="1"/>
          </p:nvPr>
        </p:nvSpPr>
        <p:spPr/>
        <p:txBody>
          <a:bodyPr>
            <a:normAutofit lnSpcReduction="10000"/>
          </a:bodyPr>
          <a:lstStyle/>
          <a:p>
            <a:r>
              <a:rPr lang="en-US" altLang="en-US"/>
              <a:t>Machine cycles</a:t>
            </a:r>
          </a:p>
          <a:p>
            <a:pPr lvl="1"/>
            <a:r>
              <a:rPr lang="en-US" altLang="en-US"/>
              <a:t>Steps by CPU to process data</a:t>
            </a:r>
          </a:p>
          <a:p>
            <a:pPr lvl="1"/>
            <a:r>
              <a:rPr lang="en-US" altLang="en-US"/>
              <a:t>Instruction cycle</a:t>
            </a:r>
          </a:p>
          <a:p>
            <a:pPr lvl="2"/>
            <a:r>
              <a:rPr lang="en-US" altLang="en-US"/>
              <a:t>CPU gets the instruction</a:t>
            </a:r>
          </a:p>
          <a:p>
            <a:pPr lvl="1"/>
            <a:r>
              <a:rPr lang="en-US" altLang="en-US"/>
              <a:t>Execution cycle</a:t>
            </a:r>
          </a:p>
          <a:p>
            <a:pPr lvl="2"/>
            <a:r>
              <a:rPr lang="en-US" altLang="en-US"/>
              <a:t>CPU performs the instruction</a:t>
            </a:r>
          </a:p>
          <a:p>
            <a:pPr lvl="1"/>
            <a:r>
              <a:rPr lang="en-US" altLang="en-US"/>
              <a:t>Billions of cycles per second</a:t>
            </a:r>
          </a:p>
          <a:p>
            <a:pPr lvl="1"/>
            <a:r>
              <a:rPr lang="en-US" altLang="en-US"/>
              <a:t>Pipelining processes more data</a:t>
            </a:r>
          </a:p>
          <a:p>
            <a:pPr lvl="1"/>
            <a:r>
              <a:rPr lang="en-US" altLang="en-US"/>
              <a:t>Multitasking allows multiple instructions</a:t>
            </a:r>
          </a:p>
        </p:txBody>
      </p:sp>
      <p:sp>
        <p:nvSpPr>
          <p:cNvPr id="2" name="Date Placeholder 1">
            <a:extLst>
              <a:ext uri="{FF2B5EF4-FFF2-40B4-BE49-F238E27FC236}">
                <a16:creationId xmlns:a16="http://schemas.microsoft.com/office/drawing/2014/main" id="{DCB1C0DD-9190-4280-ACE2-9A7888154AEF}"/>
              </a:ext>
            </a:extLst>
          </p:cNvPr>
          <p:cNvSpPr>
            <a:spLocks noGrp="1"/>
          </p:cNvSpPr>
          <p:nvPr>
            <p:ph type="dt" sz="half" idx="10"/>
          </p:nvPr>
        </p:nvSpPr>
        <p:spPr/>
        <p:txBody>
          <a:bodyPr/>
          <a:lstStyle/>
          <a:p>
            <a:fld id="{3DBB0A10-160E-46D8-B2E1-9F352DCCE35D}" type="datetime1">
              <a:rPr lang="en-US" smtClean="0"/>
              <a:t>9/25/2020</a:t>
            </a:fld>
            <a:endParaRPr lang="en-US"/>
          </a:p>
        </p:txBody>
      </p:sp>
    </p:spTree>
    <p:extLst>
      <p:ext uri="{BB962C8B-B14F-4D97-AF65-F5344CB8AC3E}">
        <p14:creationId xmlns:p14="http://schemas.microsoft.com/office/powerpoint/2010/main" val="2189007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73EC7123-BD41-4313-BA80-49C8196543A7}" type="slidenum">
              <a:rPr lang="en-US" altLang="en-US"/>
              <a:pPr/>
              <a:t>63</a:t>
            </a:fld>
            <a:endParaRPr lang="en-US" altLang="en-US"/>
          </a:p>
        </p:txBody>
      </p:sp>
      <p:sp>
        <p:nvSpPr>
          <p:cNvPr id="13314" name="Rectangle 2"/>
          <p:cNvSpPr>
            <a:spLocks noGrp="1" noChangeArrowheads="1"/>
          </p:cNvSpPr>
          <p:nvPr>
            <p:ph type="title"/>
          </p:nvPr>
        </p:nvSpPr>
        <p:spPr/>
        <p:txBody>
          <a:bodyPr/>
          <a:lstStyle/>
          <a:p>
            <a:r>
              <a:rPr lang="en-US" altLang="en-US"/>
              <a:t>How Computers Process Data</a:t>
            </a:r>
          </a:p>
        </p:txBody>
      </p:sp>
      <p:sp>
        <p:nvSpPr>
          <p:cNvPr id="13315" name="Rectangle 3"/>
          <p:cNvSpPr>
            <a:spLocks noGrp="1" noChangeArrowheads="1"/>
          </p:cNvSpPr>
          <p:nvPr>
            <p:ph type="body" idx="1"/>
          </p:nvPr>
        </p:nvSpPr>
        <p:spPr/>
        <p:txBody>
          <a:bodyPr/>
          <a:lstStyle/>
          <a:p>
            <a:r>
              <a:rPr lang="en-US" altLang="en-US"/>
              <a:t>Memory</a:t>
            </a:r>
          </a:p>
          <a:p>
            <a:pPr lvl="1"/>
            <a:r>
              <a:rPr lang="en-US" altLang="en-US"/>
              <a:t>Stores open programs and data</a:t>
            </a:r>
          </a:p>
          <a:p>
            <a:pPr lvl="1"/>
            <a:r>
              <a:rPr lang="en-US" altLang="en-US"/>
              <a:t>Small chips on the motherboard</a:t>
            </a:r>
          </a:p>
          <a:p>
            <a:pPr lvl="1"/>
            <a:r>
              <a:rPr lang="en-US" altLang="en-US"/>
              <a:t>More memory makes a computer faster</a:t>
            </a:r>
          </a:p>
        </p:txBody>
      </p:sp>
      <p:pic>
        <p:nvPicPr>
          <p:cNvPr id="13316" name="Picture 4" descr="di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1983"/>
            <a:ext cx="4800600" cy="268089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CA72AA7-5ED6-420C-BCE6-54E87F57521B}"/>
              </a:ext>
            </a:extLst>
          </p:cNvPr>
          <p:cNvSpPr>
            <a:spLocks noGrp="1"/>
          </p:cNvSpPr>
          <p:nvPr>
            <p:ph type="dt" sz="half" idx="10"/>
          </p:nvPr>
        </p:nvSpPr>
        <p:spPr/>
        <p:txBody>
          <a:bodyPr/>
          <a:lstStyle/>
          <a:p>
            <a:fld id="{E027CCCB-49DC-4AA8-9DB3-0F69817A161F}" type="datetime1">
              <a:rPr lang="en-US" smtClean="0"/>
              <a:t>9/25/2020</a:t>
            </a:fld>
            <a:endParaRPr lang="en-US"/>
          </a:p>
        </p:txBody>
      </p:sp>
    </p:spTree>
    <p:extLst>
      <p:ext uri="{BB962C8B-B14F-4D97-AF65-F5344CB8AC3E}">
        <p14:creationId xmlns:p14="http://schemas.microsoft.com/office/powerpoint/2010/main" val="1860559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A0ECE43-0E75-4CD1-9436-0256BD858BEE}" type="slidenum">
              <a:rPr lang="en-US" altLang="en-US"/>
              <a:pPr/>
              <a:t>64</a:t>
            </a:fld>
            <a:endParaRPr lang="en-US" altLang="en-US"/>
          </a:p>
        </p:txBody>
      </p:sp>
      <p:sp>
        <p:nvSpPr>
          <p:cNvPr id="14338" name="Rectangle 2"/>
          <p:cNvSpPr>
            <a:spLocks noGrp="1" noChangeArrowheads="1"/>
          </p:cNvSpPr>
          <p:nvPr>
            <p:ph type="title"/>
          </p:nvPr>
        </p:nvSpPr>
        <p:spPr/>
        <p:txBody>
          <a:bodyPr/>
          <a:lstStyle/>
          <a:p>
            <a:r>
              <a:rPr lang="en-US" altLang="en-US"/>
              <a:t>How Computers Process Data</a:t>
            </a:r>
          </a:p>
        </p:txBody>
      </p:sp>
      <p:sp>
        <p:nvSpPr>
          <p:cNvPr id="14339" name="Rectangle 3"/>
          <p:cNvSpPr>
            <a:spLocks noGrp="1" noChangeArrowheads="1"/>
          </p:cNvSpPr>
          <p:nvPr>
            <p:ph type="body" idx="1"/>
          </p:nvPr>
        </p:nvSpPr>
        <p:spPr/>
        <p:txBody>
          <a:bodyPr/>
          <a:lstStyle/>
          <a:p>
            <a:r>
              <a:rPr lang="en-US" altLang="en-US"/>
              <a:t>Nonvolatile memory</a:t>
            </a:r>
          </a:p>
          <a:p>
            <a:pPr lvl="1"/>
            <a:r>
              <a:rPr lang="en-US" altLang="en-US"/>
              <a:t>Holds data when power is off</a:t>
            </a:r>
          </a:p>
          <a:p>
            <a:pPr lvl="1"/>
            <a:r>
              <a:rPr lang="en-US" altLang="en-US"/>
              <a:t>Read Only Memory (ROM)</a:t>
            </a:r>
          </a:p>
          <a:p>
            <a:pPr lvl="1"/>
            <a:r>
              <a:rPr lang="en-US" altLang="en-US"/>
              <a:t>Basic Input Output System (BIOS)</a:t>
            </a:r>
          </a:p>
          <a:p>
            <a:pPr lvl="1"/>
            <a:r>
              <a:rPr lang="en-US" altLang="en-US"/>
              <a:t>Power On Self Test (POST)</a:t>
            </a:r>
          </a:p>
          <a:p>
            <a:pPr lvl="1"/>
            <a:endParaRPr lang="en-US" altLang="en-US"/>
          </a:p>
        </p:txBody>
      </p:sp>
      <p:sp>
        <p:nvSpPr>
          <p:cNvPr id="2" name="Date Placeholder 1">
            <a:extLst>
              <a:ext uri="{FF2B5EF4-FFF2-40B4-BE49-F238E27FC236}">
                <a16:creationId xmlns:a16="http://schemas.microsoft.com/office/drawing/2014/main" id="{E1008783-382F-4C8C-8F2F-A38D4ED4A026}"/>
              </a:ext>
            </a:extLst>
          </p:cNvPr>
          <p:cNvSpPr>
            <a:spLocks noGrp="1"/>
          </p:cNvSpPr>
          <p:nvPr>
            <p:ph type="dt" sz="half" idx="10"/>
          </p:nvPr>
        </p:nvSpPr>
        <p:spPr/>
        <p:txBody>
          <a:bodyPr/>
          <a:lstStyle/>
          <a:p>
            <a:fld id="{B4BFF5FB-ECB4-4DBF-8139-89537BBEFECB}" type="datetime1">
              <a:rPr lang="en-US" smtClean="0"/>
              <a:t>9/25/2020</a:t>
            </a:fld>
            <a:endParaRPr lang="en-US"/>
          </a:p>
        </p:txBody>
      </p:sp>
    </p:spTree>
    <p:extLst>
      <p:ext uri="{BB962C8B-B14F-4D97-AF65-F5344CB8AC3E}">
        <p14:creationId xmlns:p14="http://schemas.microsoft.com/office/powerpoint/2010/main" val="1257536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541DEFF-D16A-4A3A-8278-23E544F7DE82}" type="slidenum">
              <a:rPr lang="en-US" altLang="en-US"/>
              <a:pPr/>
              <a:t>65</a:t>
            </a:fld>
            <a:endParaRPr lang="en-US" altLang="en-US"/>
          </a:p>
        </p:txBody>
      </p:sp>
      <p:sp>
        <p:nvSpPr>
          <p:cNvPr id="17410" name="Rectangle 2"/>
          <p:cNvSpPr>
            <a:spLocks noGrp="1" noChangeArrowheads="1"/>
          </p:cNvSpPr>
          <p:nvPr>
            <p:ph type="title"/>
          </p:nvPr>
        </p:nvSpPr>
        <p:spPr/>
        <p:txBody>
          <a:bodyPr/>
          <a:lstStyle/>
          <a:p>
            <a:r>
              <a:rPr lang="en-US" altLang="en-US"/>
              <a:t>How Computers Process Data</a:t>
            </a:r>
          </a:p>
        </p:txBody>
      </p:sp>
      <p:sp>
        <p:nvSpPr>
          <p:cNvPr id="17411" name="Rectangle 3"/>
          <p:cNvSpPr>
            <a:spLocks noGrp="1" noChangeArrowheads="1"/>
          </p:cNvSpPr>
          <p:nvPr>
            <p:ph type="body" idx="1"/>
          </p:nvPr>
        </p:nvSpPr>
        <p:spPr/>
        <p:txBody>
          <a:bodyPr/>
          <a:lstStyle/>
          <a:p>
            <a:r>
              <a:rPr lang="en-US" altLang="en-US"/>
              <a:t>Flash memory</a:t>
            </a:r>
          </a:p>
          <a:p>
            <a:pPr lvl="1"/>
            <a:r>
              <a:rPr lang="en-US" altLang="en-US"/>
              <a:t>Data is stored using physical switches</a:t>
            </a:r>
          </a:p>
          <a:p>
            <a:pPr lvl="1"/>
            <a:r>
              <a:rPr lang="en-US" altLang="en-US"/>
              <a:t>Special form of nonvolatile memory</a:t>
            </a:r>
          </a:p>
          <a:p>
            <a:pPr lvl="1"/>
            <a:r>
              <a:rPr lang="en-US" altLang="en-US"/>
              <a:t>Camera cards, USB key chains</a:t>
            </a:r>
          </a:p>
        </p:txBody>
      </p:sp>
      <p:sp>
        <p:nvSpPr>
          <p:cNvPr id="2" name="Date Placeholder 1">
            <a:extLst>
              <a:ext uri="{FF2B5EF4-FFF2-40B4-BE49-F238E27FC236}">
                <a16:creationId xmlns:a16="http://schemas.microsoft.com/office/drawing/2014/main" id="{1677816B-345C-4775-A260-EC4E0048B69B}"/>
              </a:ext>
            </a:extLst>
          </p:cNvPr>
          <p:cNvSpPr>
            <a:spLocks noGrp="1"/>
          </p:cNvSpPr>
          <p:nvPr>
            <p:ph type="dt" sz="half" idx="10"/>
          </p:nvPr>
        </p:nvSpPr>
        <p:spPr/>
        <p:txBody>
          <a:bodyPr/>
          <a:lstStyle/>
          <a:p>
            <a:fld id="{54754A3D-D54E-49E2-AF41-101E6FA44D3F}" type="datetime1">
              <a:rPr lang="en-US" smtClean="0"/>
              <a:t>9/25/2020</a:t>
            </a:fld>
            <a:endParaRPr lang="en-US"/>
          </a:p>
        </p:txBody>
      </p:sp>
    </p:spTree>
    <p:extLst>
      <p:ext uri="{BB962C8B-B14F-4D97-AF65-F5344CB8AC3E}">
        <p14:creationId xmlns:p14="http://schemas.microsoft.com/office/powerpoint/2010/main" val="4180784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9A3A820A-FB7F-4B70-AF76-9459953F0BA5}" type="slidenum">
              <a:rPr lang="en-US" altLang="en-US"/>
              <a:pPr/>
              <a:t>66</a:t>
            </a:fld>
            <a:endParaRPr lang="en-US" altLang="en-US"/>
          </a:p>
        </p:txBody>
      </p:sp>
      <p:sp>
        <p:nvSpPr>
          <p:cNvPr id="18434" name="Rectangle 2"/>
          <p:cNvSpPr>
            <a:spLocks noGrp="1" noChangeArrowheads="1"/>
          </p:cNvSpPr>
          <p:nvPr>
            <p:ph type="title"/>
          </p:nvPr>
        </p:nvSpPr>
        <p:spPr/>
        <p:txBody>
          <a:bodyPr/>
          <a:lstStyle/>
          <a:p>
            <a:r>
              <a:rPr lang="en-US" altLang="en-US"/>
              <a:t>How Computers Process Data</a:t>
            </a:r>
          </a:p>
        </p:txBody>
      </p:sp>
      <p:sp>
        <p:nvSpPr>
          <p:cNvPr id="18435" name="Rectangle 3"/>
          <p:cNvSpPr>
            <a:spLocks noGrp="1" noChangeArrowheads="1"/>
          </p:cNvSpPr>
          <p:nvPr>
            <p:ph type="body" idx="1"/>
          </p:nvPr>
        </p:nvSpPr>
        <p:spPr/>
        <p:txBody>
          <a:bodyPr/>
          <a:lstStyle/>
          <a:p>
            <a:r>
              <a:rPr lang="en-US" altLang="en-US"/>
              <a:t>Volatile memory</a:t>
            </a:r>
          </a:p>
          <a:p>
            <a:pPr lvl="1"/>
            <a:r>
              <a:rPr lang="en-US" altLang="en-US"/>
              <a:t>Requires power to hold data</a:t>
            </a:r>
          </a:p>
          <a:p>
            <a:pPr lvl="1"/>
            <a:r>
              <a:rPr lang="en-US" altLang="en-US"/>
              <a:t>Random Access Memory (RAM)</a:t>
            </a:r>
          </a:p>
          <a:p>
            <a:pPr lvl="1"/>
            <a:r>
              <a:rPr lang="en-US" altLang="en-US"/>
              <a:t>Data in RAM has an address</a:t>
            </a:r>
          </a:p>
          <a:p>
            <a:pPr lvl="1"/>
            <a:r>
              <a:rPr lang="en-US" altLang="en-US"/>
              <a:t>CPU reads data using the address</a:t>
            </a:r>
          </a:p>
          <a:p>
            <a:pPr lvl="1"/>
            <a:r>
              <a:rPr lang="en-US" altLang="en-US"/>
              <a:t>CPU can read any address</a:t>
            </a:r>
          </a:p>
        </p:txBody>
      </p:sp>
      <p:sp>
        <p:nvSpPr>
          <p:cNvPr id="2" name="Date Placeholder 1">
            <a:extLst>
              <a:ext uri="{FF2B5EF4-FFF2-40B4-BE49-F238E27FC236}">
                <a16:creationId xmlns:a16="http://schemas.microsoft.com/office/drawing/2014/main" id="{2A023330-7F19-4B95-9C86-FF1B999736DF}"/>
              </a:ext>
            </a:extLst>
          </p:cNvPr>
          <p:cNvSpPr>
            <a:spLocks noGrp="1"/>
          </p:cNvSpPr>
          <p:nvPr>
            <p:ph type="dt" sz="half" idx="10"/>
          </p:nvPr>
        </p:nvSpPr>
        <p:spPr/>
        <p:txBody>
          <a:bodyPr/>
          <a:lstStyle/>
          <a:p>
            <a:fld id="{89E4A707-D4B2-4129-A1E8-3D99C9BB2D26}" type="datetime1">
              <a:rPr lang="en-US" smtClean="0"/>
              <a:t>9/25/2020</a:t>
            </a:fld>
            <a:endParaRPr lang="en-US"/>
          </a:p>
        </p:txBody>
      </p:sp>
    </p:spTree>
    <p:extLst>
      <p:ext uri="{BB962C8B-B14F-4D97-AF65-F5344CB8AC3E}">
        <p14:creationId xmlns:p14="http://schemas.microsoft.com/office/powerpoint/2010/main" val="1187842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ltLang="en-US"/>
              <a:t>5A-</a:t>
            </a:r>
            <a:fld id="{B4C07101-E871-4E75-AB15-4047BB53BE60}" type="slidenum">
              <a:rPr lang="en-US" altLang="en-US"/>
              <a:pPr/>
              <a:t>67</a:t>
            </a:fld>
            <a:endParaRPr lang="en-US" altLang="en-US"/>
          </a:p>
        </p:txBody>
      </p:sp>
      <p:sp>
        <p:nvSpPr>
          <p:cNvPr id="32770" name="Rectangle 1026"/>
          <p:cNvSpPr>
            <a:spLocks noGrp="1" noChangeArrowheads="1"/>
          </p:cNvSpPr>
          <p:nvPr>
            <p:ph type="title"/>
          </p:nvPr>
        </p:nvSpPr>
        <p:spPr/>
        <p:txBody>
          <a:bodyPr/>
          <a:lstStyle/>
          <a:p>
            <a:r>
              <a:rPr lang="en-US" altLang="en-US"/>
              <a:t>Components affecting Speed</a:t>
            </a:r>
          </a:p>
        </p:txBody>
      </p:sp>
      <p:pic>
        <p:nvPicPr>
          <p:cNvPr id="32772" name="Picture 1028" descr="f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696200" cy="36385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6FBEC0B-2E80-4560-AE7F-E7BD5597B96E}"/>
              </a:ext>
            </a:extLst>
          </p:cNvPr>
          <p:cNvSpPr>
            <a:spLocks noGrp="1"/>
          </p:cNvSpPr>
          <p:nvPr>
            <p:ph type="dt" sz="half" idx="10"/>
          </p:nvPr>
        </p:nvSpPr>
        <p:spPr/>
        <p:txBody>
          <a:bodyPr/>
          <a:lstStyle/>
          <a:p>
            <a:fld id="{94990A02-1012-4503-B744-E90AC1F43E5E}" type="datetime1">
              <a:rPr lang="en-US" smtClean="0"/>
              <a:t>9/25/2020</a:t>
            </a:fld>
            <a:endParaRPr lang="en-US"/>
          </a:p>
        </p:txBody>
      </p:sp>
    </p:spTree>
    <p:extLst>
      <p:ext uri="{BB962C8B-B14F-4D97-AF65-F5344CB8AC3E}">
        <p14:creationId xmlns:p14="http://schemas.microsoft.com/office/powerpoint/2010/main" val="4204848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0B806E16-B256-4034-AFF2-DC01D36E442E}" type="slidenum">
              <a:rPr lang="en-US" altLang="en-US"/>
              <a:pPr/>
              <a:t>68</a:t>
            </a:fld>
            <a:endParaRPr lang="en-US" altLang="en-US"/>
          </a:p>
        </p:txBody>
      </p:sp>
      <p:sp>
        <p:nvSpPr>
          <p:cNvPr id="20482" name="Rectangle 2"/>
          <p:cNvSpPr>
            <a:spLocks noGrp="1" noChangeArrowheads="1"/>
          </p:cNvSpPr>
          <p:nvPr>
            <p:ph type="title"/>
          </p:nvPr>
        </p:nvSpPr>
        <p:spPr/>
        <p:txBody>
          <a:bodyPr/>
          <a:lstStyle/>
          <a:p>
            <a:r>
              <a:rPr lang="en-US" altLang="en-US"/>
              <a:t>Affecting Processing Speed</a:t>
            </a:r>
          </a:p>
        </p:txBody>
      </p:sp>
      <p:sp>
        <p:nvSpPr>
          <p:cNvPr id="20483" name="Rectangle 3"/>
          <p:cNvSpPr>
            <a:spLocks noGrp="1" noChangeArrowheads="1"/>
          </p:cNvSpPr>
          <p:nvPr>
            <p:ph type="body" idx="1"/>
          </p:nvPr>
        </p:nvSpPr>
        <p:spPr/>
        <p:txBody>
          <a:bodyPr/>
          <a:lstStyle/>
          <a:p>
            <a:r>
              <a:rPr lang="en-US" altLang="en-US"/>
              <a:t>Registers</a:t>
            </a:r>
          </a:p>
          <a:p>
            <a:pPr lvl="1"/>
            <a:r>
              <a:rPr lang="en-US" altLang="en-US"/>
              <a:t>Number of bits processor can handle</a:t>
            </a:r>
          </a:p>
          <a:p>
            <a:pPr lvl="1"/>
            <a:r>
              <a:rPr lang="en-US" altLang="en-US"/>
              <a:t>Word size</a:t>
            </a:r>
          </a:p>
          <a:p>
            <a:pPr lvl="1"/>
            <a:r>
              <a:rPr lang="en-US" altLang="en-US"/>
              <a:t>Larger indicates more powerful computer</a:t>
            </a:r>
          </a:p>
          <a:p>
            <a:pPr lvl="1"/>
            <a:r>
              <a:rPr lang="en-US" altLang="en-US"/>
              <a:t>Increase by purchasing new CPU</a:t>
            </a:r>
          </a:p>
        </p:txBody>
      </p:sp>
      <p:sp>
        <p:nvSpPr>
          <p:cNvPr id="2" name="Date Placeholder 1">
            <a:extLst>
              <a:ext uri="{FF2B5EF4-FFF2-40B4-BE49-F238E27FC236}">
                <a16:creationId xmlns:a16="http://schemas.microsoft.com/office/drawing/2014/main" id="{6642E465-C3F7-49C6-94BB-972071649977}"/>
              </a:ext>
            </a:extLst>
          </p:cNvPr>
          <p:cNvSpPr>
            <a:spLocks noGrp="1"/>
          </p:cNvSpPr>
          <p:nvPr>
            <p:ph type="dt" sz="half" idx="10"/>
          </p:nvPr>
        </p:nvSpPr>
        <p:spPr/>
        <p:txBody>
          <a:bodyPr/>
          <a:lstStyle/>
          <a:p>
            <a:fld id="{0AC0FD43-BB6D-4ADA-A9E6-2A4D75D693E8}" type="datetime1">
              <a:rPr lang="en-US" smtClean="0"/>
              <a:t>9/25/2020</a:t>
            </a:fld>
            <a:endParaRPr lang="en-US"/>
          </a:p>
        </p:txBody>
      </p:sp>
    </p:spTree>
    <p:extLst>
      <p:ext uri="{BB962C8B-B14F-4D97-AF65-F5344CB8AC3E}">
        <p14:creationId xmlns:p14="http://schemas.microsoft.com/office/powerpoint/2010/main" val="2490020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4AEBE71F-505A-409A-8CF9-05DBADEACF4E}" type="slidenum">
              <a:rPr lang="en-US" altLang="en-US"/>
              <a:pPr/>
              <a:t>69</a:t>
            </a:fld>
            <a:endParaRPr lang="en-US" altLang="en-US"/>
          </a:p>
        </p:txBody>
      </p:sp>
      <p:sp>
        <p:nvSpPr>
          <p:cNvPr id="21506" name="Rectangle 2"/>
          <p:cNvSpPr>
            <a:spLocks noGrp="1" noChangeArrowheads="1"/>
          </p:cNvSpPr>
          <p:nvPr>
            <p:ph type="title"/>
          </p:nvPr>
        </p:nvSpPr>
        <p:spPr/>
        <p:txBody>
          <a:bodyPr/>
          <a:lstStyle/>
          <a:p>
            <a:r>
              <a:rPr lang="en-US" altLang="en-US"/>
              <a:t>Affecting Processing Speed</a:t>
            </a:r>
          </a:p>
        </p:txBody>
      </p:sp>
      <p:sp>
        <p:nvSpPr>
          <p:cNvPr id="21507" name="Rectangle 3"/>
          <p:cNvSpPr>
            <a:spLocks noGrp="1" noChangeArrowheads="1"/>
          </p:cNvSpPr>
          <p:nvPr>
            <p:ph type="body" idx="1"/>
          </p:nvPr>
        </p:nvSpPr>
        <p:spPr/>
        <p:txBody>
          <a:bodyPr/>
          <a:lstStyle/>
          <a:p>
            <a:r>
              <a:rPr lang="en-US" altLang="en-US"/>
              <a:t>Virtual RAM</a:t>
            </a:r>
          </a:p>
          <a:p>
            <a:pPr lvl="1"/>
            <a:r>
              <a:rPr lang="en-US" altLang="en-US"/>
              <a:t>Computer is out of actual RAM</a:t>
            </a:r>
          </a:p>
          <a:p>
            <a:pPr lvl="1"/>
            <a:r>
              <a:rPr lang="en-US" altLang="en-US"/>
              <a:t>File that emulates RAM</a:t>
            </a:r>
          </a:p>
          <a:p>
            <a:pPr lvl="1"/>
            <a:r>
              <a:rPr lang="en-US" altLang="en-US"/>
              <a:t>Computer swaps data to virtual RAM</a:t>
            </a:r>
          </a:p>
          <a:p>
            <a:pPr lvl="2"/>
            <a:r>
              <a:rPr lang="en-US" altLang="en-US"/>
              <a:t>Least recently used data is moved</a:t>
            </a:r>
          </a:p>
        </p:txBody>
      </p:sp>
      <p:sp>
        <p:nvSpPr>
          <p:cNvPr id="2" name="Date Placeholder 1">
            <a:extLst>
              <a:ext uri="{FF2B5EF4-FFF2-40B4-BE49-F238E27FC236}">
                <a16:creationId xmlns:a16="http://schemas.microsoft.com/office/drawing/2014/main" id="{1CB47A40-D082-4904-AFC6-BCEED59C3FB4}"/>
              </a:ext>
            </a:extLst>
          </p:cNvPr>
          <p:cNvSpPr>
            <a:spLocks noGrp="1"/>
          </p:cNvSpPr>
          <p:nvPr>
            <p:ph type="dt" sz="half" idx="10"/>
          </p:nvPr>
        </p:nvSpPr>
        <p:spPr/>
        <p:txBody>
          <a:bodyPr/>
          <a:lstStyle/>
          <a:p>
            <a:fld id="{D7B7FC32-668A-46CA-9E91-5646BBC2EF6E}" type="datetime1">
              <a:rPr lang="en-US" smtClean="0"/>
              <a:t>9/25/2020</a:t>
            </a:fld>
            <a:endParaRPr lang="en-US"/>
          </a:p>
        </p:txBody>
      </p:sp>
    </p:spTree>
    <p:extLst>
      <p:ext uri="{BB962C8B-B14F-4D97-AF65-F5344CB8AC3E}">
        <p14:creationId xmlns:p14="http://schemas.microsoft.com/office/powerpoint/2010/main" val="45795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5CC5DF33-425C-4C9F-B1DB-6D8836FC219E}" type="slidenum">
              <a:rPr lang="en-US" altLang="zh-TW"/>
              <a:pPr/>
              <a:t>7</a:t>
            </a:fld>
            <a:endParaRPr lang="en-US" altLang="zh-TW"/>
          </a:p>
        </p:txBody>
      </p:sp>
      <p:sp>
        <p:nvSpPr>
          <p:cNvPr id="45058" name="Rectangle 2"/>
          <p:cNvSpPr>
            <a:spLocks noGrp="1" noChangeArrowheads="1"/>
          </p:cNvSpPr>
          <p:nvPr>
            <p:ph type="title"/>
          </p:nvPr>
        </p:nvSpPr>
        <p:spPr/>
        <p:txBody>
          <a:bodyPr/>
          <a:lstStyle/>
          <a:p>
            <a:r>
              <a:rPr lang="en-US" altLang="zh-TW">
                <a:ea typeface="新細明體" pitchFamily="18" charset="-120"/>
              </a:rPr>
              <a:t>The Computer Defined</a:t>
            </a:r>
            <a:endParaRPr lang="zh-TW" altLang="en-US">
              <a:ea typeface="新細明體" pitchFamily="18" charset="-120"/>
            </a:endParaRPr>
          </a:p>
        </p:txBody>
      </p:sp>
      <p:sp>
        <p:nvSpPr>
          <p:cNvPr id="45059" name="Rectangle 3"/>
          <p:cNvSpPr>
            <a:spLocks noGrp="1" noChangeArrowheads="1"/>
          </p:cNvSpPr>
          <p:nvPr>
            <p:ph type="body" idx="1"/>
          </p:nvPr>
        </p:nvSpPr>
        <p:spPr/>
        <p:txBody>
          <a:bodyPr/>
          <a:lstStyle/>
          <a:p>
            <a:r>
              <a:rPr lang="en-US" altLang="zh-TW">
                <a:ea typeface="新細明體" pitchFamily="18" charset="-120"/>
              </a:rPr>
              <a:t>Older computers were analog</a:t>
            </a:r>
          </a:p>
          <a:p>
            <a:pPr lvl="1"/>
            <a:r>
              <a:rPr lang="en-US" altLang="zh-TW">
                <a:ea typeface="新細明體" pitchFamily="18" charset="-120"/>
              </a:rPr>
              <a:t>A range of values made data </a:t>
            </a:r>
          </a:p>
        </p:txBody>
      </p:sp>
      <p:pic>
        <p:nvPicPr>
          <p:cNvPr id="45060" name="Picture 4" descr="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71800"/>
            <a:ext cx="7848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F9B793E-FA2F-4FA7-A816-2A2EFAE852AB}"/>
              </a:ext>
            </a:extLst>
          </p:cNvPr>
          <p:cNvSpPr>
            <a:spLocks noGrp="1"/>
          </p:cNvSpPr>
          <p:nvPr>
            <p:ph type="dt" sz="half" idx="10"/>
          </p:nvPr>
        </p:nvSpPr>
        <p:spPr/>
        <p:txBody>
          <a:bodyPr/>
          <a:lstStyle/>
          <a:p>
            <a:fld id="{E33E761F-7161-4A64-9873-998327390744}" type="datetime1">
              <a:rPr lang="en-US" smtClean="0"/>
              <a:t>9/25/2020</a:t>
            </a:fld>
            <a:endParaRPr lang="en-US"/>
          </a:p>
        </p:txBody>
      </p:sp>
    </p:spTree>
    <p:extLst>
      <p:ext uri="{BB962C8B-B14F-4D97-AF65-F5344CB8AC3E}">
        <p14:creationId xmlns:p14="http://schemas.microsoft.com/office/powerpoint/2010/main" val="1015411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7C4BC729-8CC1-404B-BB9B-45613C300D31}" type="slidenum">
              <a:rPr lang="en-US" altLang="en-US"/>
              <a:pPr/>
              <a:t>70</a:t>
            </a:fld>
            <a:endParaRPr lang="en-US" altLang="en-US"/>
          </a:p>
        </p:txBody>
      </p:sp>
      <p:sp>
        <p:nvSpPr>
          <p:cNvPr id="22530" name="Rectangle 2"/>
          <p:cNvSpPr>
            <a:spLocks noGrp="1" noChangeArrowheads="1"/>
          </p:cNvSpPr>
          <p:nvPr>
            <p:ph type="title"/>
          </p:nvPr>
        </p:nvSpPr>
        <p:spPr/>
        <p:txBody>
          <a:bodyPr/>
          <a:lstStyle/>
          <a:p>
            <a:r>
              <a:rPr lang="en-US" altLang="en-US"/>
              <a:t>Affecting Processing Speed</a:t>
            </a:r>
          </a:p>
        </p:txBody>
      </p:sp>
      <p:sp>
        <p:nvSpPr>
          <p:cNvPr id="22531" name="Rectangle 3"/>
          <p:cNvSpPr>
            <a:spLocks noGrp="1" noChangeArrowheads="1"/>
          </p:cNvSpPr>
          <p:nvPr>
            <p:ph type="body" idx="1"/>
          </p:nvPr>
        </p:nvSpPr>
        <p:spPr/>
        <p:txBody>
          <a:bodyPr/>
          <a:lstStyle/>
          <a:p>
            <a:r>
              <a:rPr lang="en-US" altLang="en-US"/>
              <a:t>The computer’s internal clock</a:t>
            </a:r>
          </a:p>
          <a:p>
            <a:pPr lvl="1"/>
            <a:r>
              <a:rPr lang="en-US" altLang="en-US"/>
              <a:t>Quartz crystal</a:t>
            </a:r>
          </a:p>
          <a:p>
            <a:pPr lvl="1"/>
            <a:r>
              <a:rPr lang="en-US" altLang="en-US"/>
              <a:t>Every tick causes a cycle</a:t>
            </a:r>
          </a:p>
          <a:p>
            <a:pPr lvl="1"/>
            <a:r>
              <a:rPr lang="en-US" altLang="en-US"/>
              <a:t>Speeds measured in Hertz (Hz)</a:t>
            </a:r>
          </a:p>
          <a:p>
            <a:pPr lvl="2"/>
            <a:r>
              <a:rPr lang="en-US" altLang="en-US"/>
              <a:t>Modern machines use Giga Hertz (GHz)</a:t>
            </a:r>
          </a:p>
        </p:txBody>
      </p:sp>
      <p:sp>
        <p:nvSpPr>
          <p:cNvPr id="2" name="Date Placeholder 1">
            <a:extLst>
              <a:ext uri="{FF2B5EF4-FFF2-40B4-BE49-F238E27FC236}">
                <a16:creationId xmlns:a16="http://schemas.microsoft.com/office/drawing/2014/main" id="{A0CCB1C6-0112-4379-8C9D-FA528808E417}"/>
              </a:ext>
            </a:extLst>
          </p:cNvPr>
          <p:cNvSpPr>
            <a:spLocks noGrp="1"/>
          </p:cNvSpPr>
          <p:nvPr>
            <p:ph type="dt" sz="half" idx="10"/>
          </p:nvPr>
        </p:nvSpPr>
        <p:spPr/>
        <p:txBody>
          <a:bodyPr/>
          <a:lstStyle/>
          <a:p>
            <a:fld id="{0D54F85E-02B2-4D41-811B-AB196572AC2D}" type="datetime1">
              <a:rPr lang="en-US" smtClean="0"/>
              <a:t>9/25/2020</a:t>
            </a:fld>
            <a:endParaRPr lang="en-US"/>
          </a:p>
        </p:txBody>
      </p:sp>
    </p:spTree>
    <p:extLst>
      <p:ext uri="{BB962C8B-B14F-4D97-AF65-F5344CB8AC3E}">
        <p14:creationId xmlns:p14="http://schemas.microsoft.com/office/powerpoint/2010/main" val="4284478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C770F7EE-19EE-4B46-B2C5-D6A1BF65F740}" type="slidenum">
              <a:rPr lang="en-US" altLang="en-US"/>
              <a:pPr/>
              <a:t>71</a:t>
            </a:fld>
            <a:endParaRPr lang="en-US" altLang="en-US"/>
          </a:p>
        </p:txBody>
      </p:sp>
      <p:sp>
        <p:nvSpPr>
          <p:cNvPr id="24578" name="Rectangle 2"/>
          <p:cNvSpPr>
            <a:spLocks noGrp="1" noChangeArrowheads="1"/>
          </p:cNvSpPr>
          <p:nvPr>
            <p:ph type="title"/>
          </p:nvPr>
        </p:nvSpPr>
        <p:spPr/>
        <p:txBody>
          <a:bodyPr/>
          <a:lstStyle/>
          <a:p>
            <a:r>
              <a:rPr lang="en-US" altLang="en-US"/>
              <a:t>Affecting Processing Speed</a:t>
            </a:r>
          </a:p>
        </p:txBody>
      </p:sp>
      <p:sp>
        <p:nvSpPr>
          <p:cNvPr id="24579" name="Rectangle 3"/>
          <p:cNvSpPr>
            <a:spLocks noGrp="1" noChangeArrowheads="1"/>
          </p:cNvSpPr>
          <p:nvPr>
            <p:ph type="body" idx="1"/>
          </p:nvPr>
        </p:nvSpPr>
        <p:spPr/>
        <p:txBody>
          <a:bodyPr/>
          <a:lstStyle/>
          <a:p>
            <a:r>
              <a:rPr lang="en-US" altLang="en-US"/>
              <a:t>The bus</a:t>
            </a:r>
          </a:p>
          <a:p>
            <a:pPr lvl="1"/>
            <a:r>
              <a:rPr lang="en-US" altLang="en-US"/>
              <a:t>Electronic pathway between components</a:t>
            </a:r>
          </a:p>
          <a:p>
            <a:pPr lvl="1"/>
            <a:r>
              <a:rPr lang="en-US" altLang="en-US"/>
              <a:t>Expansion bus connects to peripherals</a:t>
            </a:r>
          </a:p>
          <a:p>
            <a:pPr lvl="1"/>
            <a:r>
              <a:rPr lang="en-US" altLang="en-US"/>
              <a:t>System bus connects CPU and RAM</a:t>
            </a:r>
          </a:p>
          <a:p>
            <a:pPr lvl="1"/>
            <a:r>
              <a:rPr lang="en-US" altLang="en-US"/>
              <a:t>Bus width is measured in bits</a:t>
            </a:r>
          </a:p>
          <a:p>
            <a:pPr lvl="1"/>
            <a:r>
              <a:rPr lang="en-US" altLang="en-US"/>
              <a:t>Speed is tied to the clock</a:t>
            </a:r>
          </a:p>
        </p:txBody>
      </p:sp>
      <p:sp>
        <p:nvSpPr>
          <p:cNvPr id="2" name="Date Placeholder 1">
            <a:extLst>
              <a:ext uri="{FF2B5EF4-FFF2-40B4-BE49-F238E27FC236}">
                <a16:creationId xmlns:a16="http://schemas.microsoft.com/office/drawing/2014/main" id="{DE27DA5A-6E1B-41E6-BB07-A32118C630BC}"/>
              </a:ext>
            </a:extLst>
          </p:cNvPr>
          <p:cNvSpPr>
            <a:spLocks noGrp="1"/>
          </p:cNvSpPr>
          <p:nvPr>
            <p:ph type="dt" sz="half" idx="10"/>
          </p:nvPr>
        </p:nvSpPr>
        <p:spPr/>
        <p:txBody>
          <a:bodyPr/>
          <a:lstStyle/>
          <a:p>
            <a:fld id="{0D36C1E8-A3DF-445B-8AC6-C942755675C4}" type="datetime1">
              <a:rPr lang="en-US" smtClean="0"/>
              <a:t>9/25/2020</a:t>
            </a:fld>
            <a:endParaRPr lang="en-US"/>
          </a:p>
        </p:txBody>
      </p:sp>
    </p:spTree>
    <p:extLst>
      <p:ext uri="{BB962C8B-B14F-4D97-AF65-F5344CB8AC3E}">
        <p14:creationId xmlns:p14="http://schemas.microsoft.com/office/powerpoint/2010/main" val="2654891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54677DF3-368D-4871-BC55-1C7158EFD2CE}" type="slidenum">
              <a:rPr lang="en-US" altLang="en-US"/>
              <a:pPr/>
              <a:t>72</a:t>
            </a:fld>
            <a:endParaRPr lang="en-US" altLang="en-US"/>
          </a:p>
        </p:txBody>
      </p:sp>
      <p:sp>
        <p:nvSpPr>
          <p:cNvPr id="25602" name="Rectangle 2"/>
          <p:cNvSpPr>
            <a:spLocks noGrp="1" noChangeArrowheads="1"/>
          </p:cNvSpPr>
          <p:nvPr>
            <p:ph type="title"/>
          </p:nvPr>
        </p:nvSpPr>
        <p:spPr/>
        <p:txBody>
          <a:bodyPr/>
          <a:lstStyle/>
          <a:p>
            <a:r>
              <a:rPr lang="en-US" altLang="en-US"/>
              <a:t>Affecting Processing Speed</a:t>
            </a:r>
          </a:p>
        </p:txBody>
      </p:sp>
      <p:sp>
        <p:nvSpPr>
          <p:cNvPr id="25603" name="Rectangle 3"/>
          <p:cNvSpPr>
            <a:spLocks noGrp="1" noChangeArrowheads="1"/>
          </p:cNvSpPr>
          <p:nvPr>
            <p:ph type="body" idx="1"/>
          </p:nvPr>
        </p:nvSpPr>
        <p:spPr/>
        <p:txBody>
          <a:bodyPr/>
          <a:lstStyle/>
          <a:p>
            <a:r>
              <a:rPr lang="en-US" altLang="en-US"/>
              <a:t>External bus standards</a:t>
            </a:r>
          </a:p>
          <a:p>
            <a:pPr lvl="1"/>
            <a:r>
              <a:rPr lang="en-US" altLang="en-US"/>
              <a:t>Industry Standard Architecture (ISA)</a:t>
            </a:r>
          </a:p>
          <a:p>
            <a:pPr lvl="1"/>
            <a:r>
              <a:rPr lang="en-US" altLang="en-US"/>
              <a:t>Local bus</a:t>
            </a:r>
          </a:p>
          <a:p>
            <a:pPr lvl="1"/>
            <a:r>
              <a:rPr lang="en-US" altLang="en-US"/>
              <a:t>Peripheral control interface</a:t>
            </a:r>
          </a:p>
          <a:p>
            <a:pPr lvl="1"/>
            <a:r>
              <a:rPr lang="en-US" altLang="en-US"/>
              <a:t>Accelerated graphics port</a:t>
            </a:r>
          </a:p>
          <a:p>
            <a:pPr lvl="1"/>
            <a:r>
              <a:rPr lang="en-US" altLang="en-US"/>
              <a:t>Universal serial bus</a:t>
            </a:r>
          </a:p>
          <a:p>
            <a:pPr lvl="1"/>
            <a:r>
              <a:rPr lang="en-US" altLang="en-US"/>
              <a:t>IEEE 1394 (FireWire)</a:t>
            </a:r>
          </a:p>
          <a:p>
            <a:pPr lvl="1"/>
            <a:r>
              <a:rPr lang="en-US" altLang="en-US"/>
              <a:t>PC Card</a:t>
            </a:r>
          </a:p>
        </p:txBody>
      </p:sp>
      <p:sp>
        <p:nvSpPr>
          <p:cNvPr id="2" name="Date Placeholder 1">
            <a:extLst>
              <a:ext uri="{FF2B5EF4-FFF2-40B4-BE49-F238E27FC236}">
                <a16:creationId xmlns:a16="http://schemas.microsoft.com/office/drawing/2014/main" id="{34C84D84-CEE0-4F8B-A164-26B5C32D5334}"/>
              </a:ext>
            </a:extLst>
          </p:cNvPr>
          <p:cNvSpPr>
            <a:spLocks noGrp="1"/>
          </p:cNvSpPr>
          <p:nvPr>
            <p:ph type="dt" sz="half" idx="10"/>
          </p:nvPr>
        </p:nvSpPr>
        <p:spPr/>
        <p:txBody>
          <a:bodyPr/>
          <a:lstStyle/>
          <a:p>
            <a:fld id="{EA74142D-D55D-4E27-B3C7-677BCBC68304}" type="datetime1">
              <a:rPr lang="en-US" smtClean="0"/>
              <a:t>9/25/2020</a:t>
            </a:fld>
            <a:endParaRPr lang="en-US"/>
          </a:p>
        </p:txBody>
      </p:sp>
    </p:spTree>
    <p:extLst>
      <p:ext uri="{BB962C8B-B14F-4D97-AF65-F5344CB8AC3E}">
        <p14:creationId xmlns:p14="http://schemas.microsoft.com/office/powerpoint/2010/main" val="1965621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8E560305-EC71-4D84-9EC2-250E45C10A05}" type="slidenum">
              <a:rPr lang="en-US" altLang="en-US"/>
              <a:pPr/>
              <a:t>73</a:t>
            </a:fld>
            <a:endParaRPr lang="en-US" altLang="en-US"/>
          </a:p>
        </p:txBody>
      </p:sp>
      <p:sp>
        <p:nvSpPr>
          <p:cNvPr id="26626" name="Rectangle 2"/>
          <p:cNvSpPr>
            <a:spLocks noGrp="1" noChangeArrowheads="1"/>
          </p:cNvSpPr>
          <p:nvPr>
            <p:ph type="title"/>
          </p:nvPr>
        </p:nvSpPr>
        <p:spPr/>
        <p:txBody>
          <a:bodyPr/>
          <a:lstStyle/>
          <a:p>
            <a:r>
              <a:rPr lang="en-US" altLang="en-US"/>
              <a:t>Affecting Processing Speed</a:t>
            </a:r>
          </a:p>
        </p:txBody>
      </p:sp>
      <p:sp>
        <p:nvSpPr>
          <p:cNvPr id="26627" name="Rectangle 3"/>
          <p:cNvSpPr>
            <a:spLocks noGrp="1" noChangeArrowheads="1"/>
          </p:cNvSpPr>
          <p:nvPr>
            <p:ph type="body" idx="1"/>
          </p:nvPr>
        </p:nvSpPr>
        <p:spPr/>
        <p:txBody>
          <a:bodyPr/>
          <a:lstStyle/>
          <a:p>
            <a:r>
              <a:rPr lang="en-US" altLang="en-US"/>
              <a:t>Peripheral control interface (PCI)</a:t>
            </a:r>
          </a:p>
          <a:p>
            <a:pPr lvl="1"/>
            <a:r>
              <a:rPr lang="en-US" altLang="en-US"/>
              <a:t>Connects modems and sound cards</a:t>
            </a:r>
          </a:p>
          <a:p>
            <a:pPr lvl="1"/>
            <a:r>
              <a:rPr lang="en-US" altLang="en-US"/>
              <a:t>Found in most modern computers</a:t>
            </a:r>
          </a:p>
        </p:txBody>
      </p:sp>
      <p:sp>
        <p:nvSpPr>
          <p:cNvPr id="2" name="Date Placeholder 1">
            <a:extLst>
              <a:ext uri="{FF2B5EF4-FFF2-40B4-BE49-F238E27FC236}">
                <a16:creationId xmlns:a16="http://schemas.microsoft.com/office/drawing/2014/main" id="{FA01B60E-D38E-4E85-A7AC-2C9713EB8971}"/>
              </a:ext>
            </a:extLst>
          </p:cNvPr>
          <p:cNvSpPr>
            <a:spLocks noGrp="1"/>
          </p:cNvSpPr>
          <p:nvPr>
            <p:ph type="dt" sz="half" idx="10"/>
          </p:nvPr>
        </p:nvSpPr>
        <p:spPr/>
        <p:txBody>
          <a:bodyPr/>
          <a:lstStyle/>
          <a:p>
            <a:fld id="{C8B442AD-F8AC-45E0-B527-DD62C0C5E684}" type="datetime1">
              <a:rPr lang="en-US" smtClean="0"/>
              <a:t>9/25/2020</a:t>
            </a:fld>
            <a:endParaRPr lang="en-US"/>
          </a:p>
        </p:txBody>
      </p:sp>
    </p:spTree>
    <p:extLst>
      <p:ext uri="{BB962C8B-B14F-4D97-AF65-F5344CB8AC3E}">
        <p14:creationId xmlns:p14="http://schemas.microsoft.com/office/powerpoint/2010/main" val="1468145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F0B715BF-E60B-4728-86A6-BA63B27201AE}" type="slidenum">
              <a:rPr lang="en-US" altLang="en-US"/>
              <a:pPr/>
              <a:t>74</a:t>
            </a:fld>
            <a:endParaRPr lang="en-US" altLang="en-US"/>
          </a:p>
        </p:txBody>
      </p:sp>
      <p:sp>
        <p:nvSpPr>
          <p:cNvPr id="27650" name="Rectangle 2"/>
          <p:cNvSpPr>
            <a:spLocks noGrp="1" noChangeArrowheads="1"/>
          </p:cNvSpPr>
          <p:nvPr>
            <p:ph type="title"/>
          </p:nvPr>
        </p:nvSpPr>
        <p:spPr/>
        <p:txBody>
          <a:bodyPr/>
          <a:lstStyle/>
          <a:p>
            <a:r>
              <a:rPr lang="en-US" altLang="en-US"/>
              <a:t>Affecting Processing Speed</a:t>
            </a:r>
          </a:p>
        </p:txBody>
      </p:sp>
      <p:sp>
        <p:nvSpPr>
          <p:cNvPr id="27651" name="Rectangle 3"/>
          <p:cNvSpPr>
            <a:spLocks noGrp="1" noChangeArrowheads="1"/>
          </p:cNvSpPr>
          <p:nvPr>
            <p:ph type="body" idx="1"/>
          </p:nvPr>
        </p:nvSpPr>
        <p:spPr/>
        <p:txBody>
          <a:bodyPr/>
          <a:lstStyle/>
          <a:p>
            <a:r>
              <a:rPr lang="en-US" altLang="en-US"/>
              <a:t>Accelerated Graphics Port (AGP)</a:t>
            </a:r>
          </a:p>
          <a:p>
            <a:pPr lvl="1"/>
            <a:r>
              <a:rPr lang="en-US" altLang="en-US"/>
              <a:t>Connects video card to motherboard</a:t>
            </a:r>
          </a:p>
          <a:p>
            <a:pPr lvl="1"/>
            <a:r>
              <a:rPr lang="en-US" altLang="en-US"/>
              <a:t>Extremely fast bus</a:t>
            </a:r>
          </a:p>
          <a:p>
            <a:pPr lvl="1"/>
            <a:r>
              <a:rPr lang="en-US" altLang="en-US"/>
              <a:t>Found in all modern computers</a:t>
            </a:r>
          </a:p>
        </p:txBody>
      </p:sp>
      <p:sp>
        <p:nvSpPr>
          <p:cNvPr id="2" name="Date Placeholder 1">
            <a:extLst>
              <a:ext uri="{FF2B5EF4-FFF2-40B4-BE49-F238E27FC236}">
                <a16:creationId xmlns:a16="http://schemas.microsoft.com/office/drawing/2014/main" id="{C4705D27-F7EA-48CD-8453-1626B4F75F55}"/>
              </a:ext>
            </a:extLst>
          </p:cNvPr>
          <p:cNvSpPr>
            <a:spLocks noGrp="1"/>
          </p:cNvSpPr>
          <p:nvPr>
            <p:ph type="dt" sz="half" idx="10"/>
          </p:nvPr>
        </p:nvSpPr>
        <p:spPr/>
        <p:txBody>
          <a:bodyPr/>
          <a:lstStyle/>
          <a:p>
            <a:fld id="{81F3BCEC-722B-4661-9023-548877FADFE9}" type="datetime1">
              <a:rPr lang="en-US" smtClean="0"/>
              <a:t>9/25/2020</a:t>
            </a:fld>
            <a:endParaRPr lang="en-US"/>
          </a:p>
        </p:txBody>
      </p:sp>
    </p:spTree>
    <p:extLst>
      <p:ext uri="{BB962C8B-B14F-4D97-AF65-F5344CB8AC3E}">
        <p14:creationId xmlns:p14="http://schemas.microsoft.com/office/powerpoint/2010/main" val="1853840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BFB4D336-D865-4A41-9C11-33BFF04379A3}" type="slidenum">
              <a:rPr lang="en-US" altLang="en-US"/>
              <a:pPr/>
              <a:t>75</a:t>
            </a:fld>
            <a:endParaRPr lang="en-US" altLang="en-US"/>
          </a:p>
        </p:txBody>
      </p:sp>
      <p:sp>
        <p:nvSpPr>
          <p:cNvPr id="28674" name="Rectangle 2"/>
          <p:cNvSpPr>
            <a:spLocks noGrp="1" noChangeArrowheads="1"/>
          </p:cNvSpPr>
          <p:nvPr>
            <p:ph type="title"/>
          </p:nvPr>
        </p:nvSpPr>
        <p:spPr/>
        <p:txBody>
          <a:bodyPr/>
          <a:lstStyle/>
          <a:p>
            <a:r>
              <a:rPr lang="en-US" altLang="en-US"/>
              <a:t>Affecting Processing Speed</a:t>
            </a:r>
          </a:p>
        </p:txBody>
      </p:sp>
      <p:sp>
        <p:nvSpPr>
          <p:cNvPr id="28675" name="Rectangle 3"/>
          <p:cNvSpPr>
            <a:spLocks noGrp="1" noChangeArrowheads="1"/>
          </p:cNvSpPr>
          <p:nvPr>
            <p:ph type="body" idx="1"/>
          </p:nvPr>
        </p:nvSpPr>
        <p:spPr/>
        <p:txBody>
          <a:bodyPr/>
          <a:lstStyle/>
          <a:p>
            <a:r>
              <a:rPr lang="en-US" altLang="en-US"/>
              <a:t>Universal Serial Bus (USB)</a:t>
            </a:r>
          </a:p>
          <a:p>
            <a:pPr lvl="1"/>
            <a:r>
              <a:rPr lang="en-US" altLang="en-US"/>
              <a:t>Connects external devices</a:t>
            </a:r>
          </a:p>
          <a:p>
            <a:pPr lvl="1"/>
            <a:r>
              <a:rPr lang="en-US" altLang="en-US"/>
              <a:t>Hot swappable</a:t>
            </a:r>
          </a:p>
          <a:p>
            <a:pPr lvl="1"/>
            <a:r>
              <a:rPr lang="en-US" altLang="en-US"/>
              <a:t>Allows up to 127 devices</a:t>
            </a:r>
          </a:p>
          <a:p>
            <a:pPr lvl="1"/>
            <a:r>
              <a:rPr lang="en-US" altLang="en-US"/>
              <a:t>Cameras, printers, and scanners</a:t>
            </a:r>
          </a:p>
        </p:txBody>
      </p:sp>
      <p:sp>
        <p:nvSpPr>
          <p:cNvPr id="2" name="Date Placeholder 1">
            <a:extLst>
              <a:ext uri="{FF2B5EF4-FFF2-40B4-BE49-F238E27FC236}">
                <a16:creationId xmlns:a16="http://schemas.microsoft.com/office/drawing/2014/main" id="{410EC74C-6F90-475E-8F69-4DE202A898A3}"/>
              </a:ext>
            </a:extLst>
          </p:cNvPr>
          <p:cNvSpPr>
            <a:spLocks noGrp="1"/>
          </p:cNvSpPr>
          <p:nvPr>
            <p:ph type="dt" sz="half" idx="10"/>
          </p:nvPr>
        </p:nvSpPr>
        <p:spPr/>
        <p:txBody>
          <a:bodyPr/>
          <a:lstStyle/>
          <a:p>
            <a:fld id="{5F83CC9A-31FB-47FD-B1D1-5CD70FFA8AC6}" type="datetime1">
              <a:rPr lang="en-US" smtClean="0"/>
              <a:t>9/25/2020</a:t>
            </a:fld>
            <a:endParaRPr lang="en-US"/>
          </a:p>
        </p:txBody>
      </p:sp>
    </p:spTree>
    <p:extLst>
      <p:ext uri="{BB962C8B-B14F-4D97-AF65-F5344CB8AC3E}">
        <p14:creationId xmlns:p14="http://schemas.microsoft.com/office/powerpoint/2010/main" val="33083897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en-US"/>
              <a:t>5A-</a:t>
            </a:r>
            <a:fld id="{A4FC94D1-141F-4EA6-B9CB-40FBCA974E62}" type="slidenum">
              <a:rPr lang="en-US" altLang="en-US"/>
              <a:pPr/>
              <a:t>76</a:t>
            </a:fld>
            <a:endParaRPr lang="en-US" altLang="en-US"/>
          </a:p>
        </p:txBody>
      </p:sp>
      <p:sp>
        <p:nvSpPr>
          <p:cNvPr id="29698" name="Rectangle 2"/>
          <p:cNvSpPr>
            <a:spLocks noGrp="1" noChangeArrowheads="1"/>
          </p:cNvSpPr>
          <p:nvPr>
            <p:ph type="title"/>
          </p:nvPr>
        </p:nvSpPr>
        <p:spPr/>
        <p:txBody>
          <a:bodyPr/>
          <a:lstStyle/>
          <a:p>
            <a:r>
              <a:rPr lang="en-US" altLang="en-US"/>
              <a:t>Affecting Processing Speed</a:t>
            </a:r>
          </a:p>
        </p:txBody>
      </p:sp>
      <p:sp>
        <p:nvSpPr>
          <p:cNvPr id="29699" name="Rectangle 3"/>
          <p:cNvSpPr>
            <a:spLocks noGrp="1" noChangeArrowheads="1"/>
          </p:cNvSpPr>
          <p:nvPr>
            <p:ph type="body" idx="1"/>
          </p:nvPr>
        </p:nvSpPr>
        <p:spPr/>
        <p:txBody>
          <a:bodyPr/>
          <a:lstStyle/>
          <a:p>
            <a:r>
              <a:rPr lang="en-US" altLang="en-US"/>
              <a:t>PC Card</a:t>
            </a:r>
          </a:p>
          <a:p>
            <a:pPr lvl="1"/>
            <a:r>
              <a:rPr lang="en-US" altLang="en-US"/>
              <a:t>Used on laptops</a:t>
            </a:r>
          </a:p>
          <a:p>
            <a:pPr lvl="1"/>
            <a:r>
              <a:rPr lang="en-US" altLang="en-US"/>
              <a:t>Hot swappable</a:t>
            </a:r>
          </a:p>
          <a:p>
            <a:pPr lvl="1"/>
            <a:r>
              <a:rPr lang="en-US" altLang="en-US"/>
              <a:t>Devices are the size of a credit card</a:t>
            </a:r>
          </a:p>
        </p:txBody>
      </p:sp>
      <p:pic>
        <p:nvPicPr>
          <p:cNvPr id="29701" name="Picture 5" descr="pc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851342"/>
            <a:ext cx="3124200" cy="236530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62F258D-24D3-489A-8D38-408F2CF56FD6}"/>
              </a:ext>
            </a:extLst>
          </p:cNvPr>
          <p:cNvSpPr>
            <a:spLocks noGrp="1"/>
          </p:cNvSpPr>
          <p:nvPr>
            <p:ph type="dt" sz="half" idx="10"/>
          </p:nvPr>
        </p:nvSpPr>
        <p:spPr/>
        <p:txBody>
          <a:bodyPr/>
          <a:lstStyle/>
          <a:p>
            <a:fld id="{FB471BE2-DA1A-4BC2-9152-6DDE24C68690}" type="datetime1">
              <a:rPr lang="en-US" smtClean="0"/>
              <a:t>9/25/2020</a:t>
            </a:fld>
            <a:endParaRPr lang="en-US"/>
          </a:p>
        </p:txBody>
      </p:sp>
    </p:spTree>
    <p:extLst>
      <p:ext uri="{BB962C8B-B14F-4D97-AF65-F5344CB8AC3E}">
        <p14:creationId xmlns:p14="http://schemas.microsoft.com/office/powerpoint/2010/main" val="986655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5A-</a:t>
            </a:r>
            <a:fld id="{A13FD537-7625-433F-B756-CB52AC39004E}" type="slidenum">
              <a:rPr lang="en-US" altLang="en-US"/>
              <a:pPr/>
              <a:t>77</a:t>
            </a:fld>
            <a:endParaRPr lang="en-US" altLang="en-US"/>
          </a:p>
        </p:txBody>
      </p:sp>
      <p:sp>
        <p:nvSpPr>
          <p:cNvPr id="30722" name="Rectangle 2"/>
          <p:cNvSpPr>
            <a:spLocks noGrp="1" noChangeArrowheads="1"/>
          </p:cNvSpPr>
          <p:nvPr>
            <p:ph type="title"/>
          </p:nvPr>
        </p:nvSpPr>
        <p:spPr/>
        <p:txBody>
          <a:bodyPr/>
          <a:lstStyle/>
          <a:p>
            <a:r>
              <a:rPr lang="en-US" altLang="en-US"/>
              <a:t>Affecting Processing Speed</a:t>
            </a:r>
          </a:p>
        </p:txBody>
      </p:sp>
      <p:sp>
        <p:nvSpPr>
          <p:cNvPr id="30723" name="Rectangle 3"/>
          <p:cNvSpPr>
            <a:spLocks noGrp="1" noChangeArrowheads="1"/>
          </p:cNvSpPr>
          <p:nvPr>
            <p:ph type="body" idx="1"/>
          </p:nvPr>
        </p:nvSpPr>
        <p:spPr/>
        <p:txBody>
          <a:bodyPr/>
          <a:lstStyle/>
          <a:p>
            <a:r>
              <a:rPr lang="en-US" altLang="en-US"/>
              <a:t>Cache memory</a:t>
            </a:r>
          </a:p>
          <a:p>
            <a:pPr lvl="1"/>
            <a:r>
              <a:rPr lang="en-US" altLang="en-US"/>
              <a:t>Very fast memory</a:t>
            </a:r>
          </a:p>
          <a:p>
            <a:pPr lvl="1"/>
            <a:r>
              <a:rPr lang="en-US" altLang="en-US"/>
              <a:t>Holds common or recently used data</a:t>
            </a:r>
          </a:p>
          <a:p>
            <a:pPr lvl="1"/>
            <a:r>
              <a:rPr lang="en-US" altLang="en-US"/>
              <a:t>Speeds up computer processing</a:t>
            </a:r>
          </a:p>
          <a:p>
            <a:pPr lvl="1"/>
            <a:r>
              <a:rPr lang="en-US" altLang="en-US"/>
              <a:t>Most computers have several caches</a:t>
            </a:r>
          </a:p>
          <a:p>
            <a:pPr lvl="1"/>
            <a:r>
              <a:rPr lang="en-US" altLang="en-US"/>
              <a:t>L1 holds recently used data</a:t>
            </a:r>
          </a:p>
          <a:p>
            <a:pPr lvl="1"/>
            <a:r>
              <a:rPr lang="en-US" altLang="en-US"/>
              <a:t>L2 holds upcoming data</a:t>
            </a:r>
          </a:p>
          <a:p>
            <a:pPr lvl="1"/>
            <a:r>
              <a:rPr lang="en-US" altLang="en-US"/>
              <a:t>L3 holds possible upcoming data</a:t>
            </a:r>
          </a:p>
          <a:p>
            <a:pPr lvl="1"/>
            <a:endParaRPr lang="en-US" altLang="en-US"/>
          </a:p>
        </p:txBody>
      </p:sp>
      <p:sp>
        <p:nvSpPr>
          <p:cNvPr id="2" name="Date Placeholder 1">
            <a:extLst>
              <a:ext uri="{FF2B5EF4-FFF2-40B4-BE49-F238E27FC236}">
                <a16:creationId xmlns:a16="http://schemas.microsoft.com/office/drawing/2014/main" id="{805C201A-4A1B-464D-A242-6DB8CA7CAF3F}"/>
              </a:ext>
            </a:extLst>
          </p:cNvPr>
          <p:cNvSpPr>
            <a:spLocks noGrp="1"/>
          </p:cNvSpPr>
          <p:nvPr>
            <p:ph type="dt" sz="half" idx="10"/>
          </p:nvPr>
        </p:nvSpPr>
        <p:spPr/>
        <p:txBody>
          <a:bodyPr/>
          <a:lstStyle/>
          <a:p>
            <a:fld id="{6286B927-2D5A-4D21-B2A3-D845E628AB3C}" type="datetime1">
              <a:rPr lang="en-US" smtClean="0"/>
              <a:t>9/25/2020</a:t>
            </a:fld>
            <a:endParaRPr lang="en-US"/>
          </a:p>
        </p:txBody>
      </p:sp>
    </p:spTree>
    <p:extLst>
      <p:ext uri="{BB962C8B-B14F-4D97-AF65-F5344CB8AC3E}">
        <p14:creationId xmlns:p14="http://schemas.microsoft.com/office/powerpoint/2010/main" val="2984566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a:t>Modern CPUs</a:t>
            </a:r>
            <a:br>
              <a:rPr lang="en-US" altLang="en-US" dirty="0"/>
            </a:br>
            <a:endParaRPr lang="en-US" altLang="en-US" dirty="0"/>
          </a:p>
        </p:txBody>
      </p:sp>
    </p:spTree>
    <p:extLst>
      <p:ext uri="{BB962C8B-B14F-4D97-AF65-F5344CB8AC3E}">
        <p14:creationId xmlns:p14="http://schemas.microsoft.com/office/powerpoint/2010/main" val="3822534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ltLang="en-US"/>
              <a:t>5B-</a:t>
            </a:r>
            <a:fld id="{1ABF344F-AC9D-4548-80D0-701C7DCFBA20}" type="slidenum">
              <a:rPr lang="en-US" altLang="en-US"/>
              <a:pPr/>
              <a:t>79</a:t>
            </a:fld>
            <a:endParaRPr lang="en-US" altLang="en-US"/>
          </a:p>
        </p:txBody>
      </p:sp>
      <p:sp>
        <p:nvSpPr>
          <p:cNvPr id="4098" name="Rectangle 2"/>
          <p:cNvSpPr>
            <a:spLocks noGrp="1" noChangeArrowheads="1"/>
          </p:cNvSpPr>
          <p:nvPr>
            <p:ph type="title"/>
          </p:nvPr>
        </p:nvSpPr>
        <p:spPr/>
        <p:txBody>
          <a:bodyPr/>
          <a:lstStyle/>
          <a:p>
            <a:r>
              <a:rPr lang="en-US" altLang="en-US"/>
              <a:t>A Look Inside The Processor</a:t>
            </a:r>
          </a:p>
        </p:txBody>
      </p:sp>
      <p:sp>
        <p:nvSpPr>
          <p:cNvPr id="4099" name="Rectangle 3"/>
          <p:cNvSpPr>
            <a:spLocks noGrp="1" noChangeArrowheads="1"/>
          </p:cNvSpPr>
          <p:nvPr>
            <p:ph type="body" idx="1"/>
          </p:nvPr>
        </p:nvSpPr>
        <p:spPr/>
        <p:txBody>
          <a:bodyPr/>
          <a:lstStyle/>
          <a:p>
            <a:r>
              <a:rPr lang="en-US" altLang="en-US"/>
              <a:t>Architecture</a:t>
            </a:r>
          </a:p>
          <a:p>
            <a:pPr lvl="1"/>
            <a:r>
              <a:rPr lang="en-US" altLang="en-US"/>
              <a:t>Determines</a:t>
            </a:r>
          </a:p>
          <a:p>
            <a:pPr lvl="2"/>
            <a:r>
              <a:rPr lang="en-US" altLang="en-US"/>
              <a:t>Location of CPU parts</a:t>
            </a:r>
          </a:p>
          <a:p>
            <a:pPr lvl="2"/>
            <a:r>
              <a:rPr lang="en-US" altLang="en-US"/>
              <a:t>Bit size</a:t>
            </a:r>
          </a:p>
          <a:p>
            <a:pPr lvl="2"/>
            <a:r>
              <a:rPr lang="en-US" altLang="en-US"/>
              <a:t>Number of registers</a:t>
            </a:r>
          </a:p>
          <a:p>
            <a:pPr lvl="2"/>
            <a:r>
              <a:rPr lang="en-US" altLang="en-US"/>
              <a:t>Pipelines</a:t>
            </a:r>
          </a:p>
          <a:p>
            <a:pPr lvl="1"/>
            <a:r>
              <a:rPr lang="en-US" altLang="en-US"/>
              <a:t>Main difference between CPUs</a:t>
            </a:r>
          </a:p>
        </p:txBody>
      </p:sp>
      <p:sp>
        <p:nvSpPr>
          <p:cNvPr id="2" name="Date Placeholder 1">
            <a:extLst>
              <a:ext uri="{FF2B5EF4-FFF2-40B4-BE49-F238E27FC236}">
                <a16:creationId xmlns:a16="http://schemas.microsoft.com/office/drawing/2014/main" id="{3CBBFA67-074D-4638-B181-B2C25543E5D9}"/>
              </a:ext>
            </a:extLst>
          </p:cNvPr>
          <p:cNvSpPr>
            <a:spLocks noGrp="1"/>
          </p:cNvSpPr>
          <p:nvPr>
            <p:ph type="dt" sz="half" idx="10"/>
          </p:nvPr>
        </p:nvSpPr>
        <p:spPr/>
        <p:txBody>
          <a:bodyPr/>
          <a:lstStyle/>
          <a:p>
            <a:fld id="{DEFC3C3E-8C56-4108-B20D-848A2434545E}" type="datetime1">
              <a:rPr lang="en-US" smtClean="0"/>
              <a:t>9/25/2020</a:t>
            </a:fld>
            <a:endParaRPr lang="en-US"/>
          </a:p>
        </p:txBody>
      </p:sp>
    </p:spTree>
    <p:extLst>
      <p:ext uri="{BB962C8B-B14F-4D97-AF65-F5344CB8AC3E}">
        <p14:creationId xmlns:p14="http://schemas.microsoft.com/office/powerpoint/2010/main" val="382748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ltLang="zh-TW"/>
              <a:t>1A-</a:t>
            </a:r>
            <a:fld id="{1A331E47-8A9C-48F4-8134-6B61DD742ECD}" type="slidenum">
              <a:rPr lang="en-US" altLang="zh-TW"/>
              <a:pPr/>
              <a:t>8</a:t>
            </a:fld>
            <a:endParaRPr lang="en-US" altLang="zh-TW"/>
          </a:p>
        </p:txBody>
      </p:sp>
      <p:sp>
        <p:nvSpPr>
          <p:cNvPr id="55298" name="Rectangle 2"/>
          <p:cNvSpPr>
            <a:spLocks noGrp="1" noChangeArrowheads="1"/>
          </p:cNvSpPr>
          <p:nvPr>
            <p:ph type="title"/>
          </p:nvPr>
        </p:nvSpPr>
        <p:spPr/>
        <p:txBody>
          <a:bodyPr/>
          <a:lstStyle/>
          <a:p>
            <a:r>
              <a:rPr lang="en-US" altLang="zh-TW">
                <a:ea typeface="新細明體" pitchFamily="18" charset="-120"/>
              </a:rPr>
              <a:t>The Computer Defined</a:t>
            </a:r>
            <a:endParaRPr lang="zh-TW" altLang="en-US">
              <a:ea typeface="新細明體" pitchFamily="18" charset="-120"/>
            </a:endParaRPr>
          </a:p>
        </p:txBody>
      </p:sp>
      <p:sp>
        <p:nvSpPr>
          <p:cNvPr id="55299" name="Rectangle 3"/>
          <p:cNvSpPr>
            <a:spLocks noGrp="1" noChangeArrowheads="1"/>
          </p:cNvSpPr>
          <p:nvPr>
            <p:ph type="body" idx="1"/>
          </p:nvPr>
        </p:nvSpPr>
        <p:spPr/>
        <p:txBody>
          <a:bodyPr/>
          <a:lstStyle/>
          <a:p>
            <a:r>
              <a:rPr lang="en-US" altLang="zh-TW">
                <a:ea typeface="新細明體" pitchFamily="18" charset="-120"/>
              </a:rPr>
              <a:t>Older computers were analog</a:t>
            </a:r>
          </a:p>
          <a:p>
            <a:pPr lvl="1"/>
            <a:r>
              <a:rPr lang="en-US" altLang="zh-TW">
                <a:ea typeface="新細明體" pitchFamily="18" charset="-120"/>
              </a:rPr>
              <a:t>A more manageable type -- the old-fashioned slide rule </a:t>
            </a:r>
          </a:p>
        </p:txBody>
      </p:sp>
      <p:pic>
        <p:nvPicPr>
          <p:cNvPr id="55300" name="Picture 4" descr="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7772400" cy="30051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43C4C1E-1C62-4C2B-89C4-5BED074169D3}"/>
              </a:ext>
            </a:extLst>
          </p:cNvPr>
          <p:cNvSpPr>
            <a:spLocks noGrp="1"/>
          </p:cNvSpPr>
          <p:nvPr>
            <p:ph type="dt" sz="half" idx="10"/>
          </p:nvPr>
        </p:nvSpPr>
        <p:spPr/>
        <p:txBody>
          <a:bodyPr/>
          <a:lstStyle/>
          <a:p>
            <a:fld id="{9173FEB6-11D3-4E11-9582-672A8CB25D3C}" type="datetime1">
              <a:rPr lang="en-US" smtClean="0"/>
              <a:t>9/25/2020</a:t>
            </a:fld>
            <a:endParaRPr lang="en-US"/>
          </a:p>
        </p:txBody>
      </p:sp>
    </p:spTree>
    <p:extLst>
      <p:ext uri="{BB962C8B-B14F-4D97-AF65-F5344CB8AC3E}">
        <p14:creationId xmlns:p14="http://schemas.microsoft.com/office/powerpoint/2010/main" val="31693076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Microcomputer Processors</a:t>
            </a:r>
          </a:p>
        </p:txBody>
      </p:sp>
      <p:sp>
        <p:nvSpPr>
          <p:cNvPr id="8195" name="Rectangle 3"/>
          <p:cNvSpPr>
            <a:spLocks noGrp="1" noChangeArrowheads="1"/>
          </p:cNvSpPr>
          <p:nvPr>
            <p:ph type="body" idx="1"/>
          </p:nvPr>
        </p:nvSpPr>
        <p:spPr/>
        <p:txBody>
          <a:bodyPr/>
          <a:lstStyle/>
          <a:p>
            <a:r>
              <a:rPr lang="en-US" altLang="en-US"/>
              <a:t>Intel</a:t>
            </a:r>
          </a:p>
          <a:p>
            <a:pPr lvl="1"/>
            <a:r>
              <a:rPr lang="en-US" altLang="en-US"/>
              <a:t>Leading manufacturer of processors</a:t>
            </a:r>
          </a:p>
          <a:p>
            <a:pPr lvl="1"/>
            <a:r>
              <a:rPr lang="en-US" altLang="en-US"/>
              <a:t>Intel 4004 was worlds first microprocessor</a:t>
            </a:r>
          </a:p>
          <a:p>
            <a:pPr lvl="1"/>
            <a:r>
              <a:rPr lang="en-US" altLang="en-US"/>
              <a:t>IBM PC powered by Intel 8086</a:t>
            </a:r>
          </a:p>
          <a:p>
            <a:pPr lvl="1"/>
            <a:r>
              <a:rPr lang="en-US" altLang="en-US"/>
              <a:t>Current processors</a:t>
            </a:r>
          </a:p>
          <a:p>
            <a:pPr lvl="2"/>
            <a:r>
              <a:rPr lang="en-US" altLang="en-US"/>
              <a:t>Centrino</a:t>
            </a:r>
          </a:p>
          <a:p>
            <a:pPr lvl="2"/>
            <a:r>
              <a:rPr lang="en-US" altLang="en-US"/>
              <a:t>Itanium</a:t>
            </a:r>
          </a:p>
          <a:p>
            <a:pPr lvl="2"/>
            <a:r>
              <a:rPr lang="en-US" altLang="en-US"/>
              <a:t>Pentium IV</a:t>
            </a:r>
          </a:p>
          <a:p>
            <a:pPr lvl="2"/>
            <a:r>
              <a:rPr lang="en-US" altLang="en-US"/>
              <a:t>Xeon</a:t>
            </a:r>
          </a:p>
        </p:txBody>
      </p:sp>
      <p:pic>
        <p:nvPicPr>
          <p:cNvPr id="8224" name="Picture 32" descr="D:\My Documents\!books\norton im\chapter 5\inte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886200"/>
            <a:ext cx="4572000" cy="27717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9D93421-022C-44D0-B7AB-F3786A0DC359}"/>
              </a:ext>
            </a:extLst>
          </p:cNvPr>
          <p:cNvSpPr>
            <a:spLocks noGrp="1"/>
          </p:cNvSpPr>
          <p:nvPr>
            <p:ph type="dt" sz="half" idx="10"/>
          </p:nvPr>
        </p:nvSpPr>
        <p:spPr/>
        <p:txBody>
          <a:bodyPr/>
          <a:lstStyle/>
          <a:p>
            <a:fld id="{1C586A59-7C87-4740-851C-669BAD41D762}" type="datetime1">
              <a:rPr lang="en-US" smtClean="0"/>
              <a:t>9/25/2020</a:t>
            </a:fld>
            <a:endParaRPr lang="en-US"/>
          </a:p>
        </p:txBody>
      </p:sp>
      <p:sp>
        <p:nvSpPr>
          <p:cNvPr id="3" name="Slide Number Placeholder 2">
            <a:extLst>
              <a:ext uri="{FF2B5EF4-FFF2-40B4-BE49-F238E27FC236}">
                <a16:creationId xmlns:a16="http://schemas.microsoft.com/office/drawing/2014/main" id="{898B7511-DC32-4AC4-9831-6D66B7BA1864}"/>
              </a:ext>
            </a:extLst>
          </p:cNvPr>
          <p:cNvSpPr>
            <a:spLocks noGrp="1"/>
          </p:cNvSpPr>
          <p:nvPr>
            <p:ph type="sldNum" sz="quarter" idx="12"/>
          </p:nvPr>
        </p:nvSpPr>
        <p:spPr/>
        <p:txBody>
          <a:bodyPr/>
          <a:lstStyle/>
          <a:p>
            <a:fld id="{CB861D75-CD8C-4850-BCF9-CFB07D64EADE}" type="slidenum">
              <a:rPr lang="en-US" smtClean="0"/>
              <a:pPr/>
              <a:t>80</a:t>
            </a:fld>
            <a:endParaRPr lang="en-US"/>
          </a:p>
        </p:txBody>
      </p:sp>
    </p:spTree>
    <p:extLst>
      <p:ext uri="{BB962C8B-B14F-4D97-AF65-F5344CB8AC3E}">
        <p14:creationId xmlns:p14="http://schemas.microsoft.com/office/powerpoint/2010/main" val="2106531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Microcomputer Processors</a:t>
            </a:r>
          </a:p>
        </p:txBody>
      </p:sp>
      <p:sp>
        <p:nvSpPr>
          <p:cNvPr id="10243" name="Rectangle 3"/>
          <p:cNvSpPr>
            <a:spLocks noGrp="1" noChangeArrowheads="1"/>
          </p:cNvSpPr>
          <p:nvPr>
            <p:ph type="body" idx="1"/>
          </p:nvPr>
        </p:nvSpPr>
        <p:spPr/>
        <p:txBody>
          <a:bodyPr/>
          <a:lstStyle/>
          <a:p>
            <a:r>
              <a:rPr lang="en-US" altLang="en-US"/>
              <a:t>Advanced Micro Devices (AMD)</a:t>
            </a:r>
          </a:p>
          <a:p>
            <a:pPr lvl="1"/>
            <a:r>
              <a:rPr lang="en-US" altLang="en-US"/>
              <a:t>Main competitor to Intel</a:t>
            </a:r>
          </a:p>
          <a:p>
            <a:pPr lvl="1"/>
            <a:r>
              <a:rPr lang="en-US" altLang="en-US"/>
              <a:t>Originally produced budget products</a:t>
            </a:r>
          </a:p>
          <a:p>
            <a:pPr lvl="1"/>
            <a:r>
              <a:rPr lang="en-US" altLang="en-US"/>
              <a:t>Current products outperform Intel</a:t>
            </a:r>
          </a:p>
          <a:p>
            <a:pPr lvl="1"/>
            <a:r>
              <a:rPr lang="en-US" altLang="en-US"/>
              <a:t>Current processors</a:t>
            </a:r>
          </a:p>
          <a:p>
            <a:pPr lvl="2"/>
            <a:r>
              <a:rPr lang="en-US" altLang="en-US"/>
              <a:t>Sempron</a:t>
            </a:r>
          </a:p>
          <a:p>
            <a:pPr lvl="2"/>
            <a:r>
              <a:rPr lang="en-US" altLang="en-US"/>
              <a:t>Athlon FX 64</a:t>
            </a:r>
          </a:p>
          <a:p>
            <a:pPr lvl="2"/>
            <a:r>
              <a:rPr lang="en-US" altLang="en-US"/>
              <a:t>Athlon XP</a:t>
            </a:r>
          </a:p>
        </p:txBody>
      </p:sp>
      <p:pic>
        <p:nvPicPr>
          <p:cNvPr id="10244" name="Picture 4" descr="D:\My Documents\!books\norton im\chapter 5\amd.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038600"/>
            <a:ext cx="3429000" cy="237966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027BCA9-0B93-49C3-871F-F87337DE686A}"/>
              </a:ext>
            </a:extLst>
          </p:cNvPr>
          <p:cNvSpPr>
            <a:spLocks noGrp="1"/>
          </p:cNvSpPr>
          <p:nvPr>
            <p:ph type="dt" sz="half" idx="10"/>
          </p:nvPr>
        </p:nvSpPr>
        <p:spPr/>
        <p:txBody>
          <a:bodyPr/>
          <a:lstStyle/>
          <a:p>
            <a:fld id="{D39C1E23-9334-4073-916E-8F65143930C3}" type="datetime1">
              <a:rPr lang="en-US" smtClean="0"/>
              <a:t>9/25/2020</a:t>
            </a:fld>
            <a:endParaRPr lang="en-US"/>
          </a:p>
        </p:txBody>
      </p:sp>
      <p:sp>
        <p:nvSpPr>
          <p:cNvPr id="3" name="Slide Number Placeholder 2">
            <a:extLst>
              <a:ext uri="{FF2B5EF4-FFF2-40B4-BE49-F238E27FC236}">
                <a16:creationId xmlns:a16="http://schemas.microsoft.com/office/drawing/2014/main" id="{C9D1625D-388D-45BE-9A8B-BC8D1E22C668}"/>
              </a:ext>
            </a:extLst>
          </p:cNvPr>
          <p:cNvSpPr>
            <a:spLocks noGrp="1"/>
          </p:cNvSpPr>
          <p:nvPr>
            <p:ph type="sldNum" sz="quarter" idx="12"/>
          </p:nvPr>
        </p:nvSpPr>
        <p:spPr/>
        <p:txBody>
          <a:bodyPr/>
          <a:lstStyle/>
          <a:p>
            <a:fld id="{CB861D75-CD8C-4850-BCF9-CFB07D64EADE}" type="slidenum">
              <a:rPr lang="en-US" smtClean="0"/>
              <a:pPr/>
              <a:t>81</a:t>
            </a:fld>
            <a:endParaRPr lang="en-US"/>
          </a:p>
        </p:txBody>
      </p:sp>
    </p:spTree>
    <p:extLst>
      <p:ext uri="{BB962C8B-B14F-4D97-AF65-F5344CB8AC3E}">
        <p14:creationId xmlns:p14="http://schemas.microsoft.com/office/powerpoint/2010/main" val="8593910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Microcomputer Processors</a:t>
            </a:r>
          </a:p>
        </p:txBody>
      </p:sp>
      <p:sp>
        <p:nvSpPr>
          <p:cNvPr id="13315" name="Rectangle 3"/>
          <p:cNvSpPr>
            <a:spLocks noGrp="1" noChangeArrowheads="1"/>
          </p:cNvSpPr>
          <p:nvPr>
            <p:ph type="body" idx="1"/>
          </p:nvPr>
        </p:nvSpPr>
        <p:spPr/>
        <p:txBody>
          <a:bodyPr/>
          <a:lstStyle/>
          <a:p>
            <a:r>
              <a:rPr lang="en-US" altLang="en-US"/>
              <a:t>Freescale</a:t>
            </a:r>
          </a:p>
          <a:p>
            <a:pPr lvl="1"/>
            <a:r>
              <a:rPr lang="en-US" altLang="en-US"/>
              <a:t>A subsidiary of Motorola</a:t>
            </a:r>
          </a:p>
          <a:p>
            <a:pPr lvl="1"/>
            <a:r>
              <a:rPr lang="en-US" altLang="en-US"/>
              <a:t>Co-developed the Apple G4 PowerPC</a:t>
            </a:r>
          </a:p>
          <a:p>
            <a:pPr lvl="1"/>
            <a:r>
              <a:rPr lang="en-US" altLang="en-US"/>
              <a:t>Currently focuses on the Linux market</a:t>
            </a:r>
          </a:p>
        </p:txBody>
      </p:sp>
      <p:sp>
        <p:nvSpPr>
          <p:cNvPr id="2" name="Date Placeholder 1">
            <a:extLst>
              <a:ext uri="{FF2B5EF4-FFF2-40B4-BE49-F238E27FC236}">
                <a16:creationId xmlns:a16="http://schemas.microsoft.com/office/drawing/2014/main" id="{68B9FA32-C6E2-4E0D-9850-8F3C68D82F3B}"/>
              </a:ext>
            </a:extLst>
          </p:cNvPr>
          <p:cNvSpPr>
            <a:spLocks noGrp="1"/>
          </p:cNvSpPr>
          <p:nvPr>
            <p:ph type="dt" sz="half" idx="10"/>
          </p:nvPr>
        </p:nvSpPr>
        <p:spPr/>
        <p:txBody>
          <a:bodyPr/>
          <a:lstStyle/>
          <a:p>
            <a:fld id="{0B07F7DD-3A7D-4450-A9FA-DDDCDA88AE05}" type="datetime1">
              <a:rPr lang="en-US" smtClean="0"/>
              <a:t>9/25/2020</a:t>
            </a:fld>
            <a:endParaRPr lang="en-US"/>
          </a:p>
        </p:txBody>
      </p:sp>
      <p:sp>
        <p:nvSpPr>
          <p:cNvPr id="3" name="Slide Number Placeholder 2">
            <a:extLst>
              <a:ext uri="{FF2B5EF4-FFF2-40B4-BE49-F238E27FC236}">
                <a16:creationId xmlns:a16="http://schemas.microsoft.com/office/drawing/2014/main" id="{0052ABAF-F2A7-4C85-8C90-C75DB3F7B6BF}"/>
              </a:ext>
            </a:extLst>
          </p:cNvPr>
          <p:cNvSpPr>
            <a:spLocks noGrp="1"/>
          </p:cNvSpPr>
          <p:nvPr>
            <p:ph type="sldNum" sz="quarter" idx="12"/>
          </p:nvPr>
        </p:nvSpPr>
        <p:spPr/>
        <p:txBody>
          <a:bodyPr/>
          <a:lstStyle/>
          <a:p>
            <a:fld id="{CB861D75-CD8C-4850-BCF9-CFB07D64EADE}" type="slidenum">
              <a:rPr lang="en-US" smtClean="0"/>
              <a:pPr/>
              <a:t>82</a:t>
            </a:fld>
            <a:endParaRPr lang="en-US"/>
          </a:p>
        </p:txBody>
      </p:sp>
    </p:spTree>
    <p:extLst>
      <p:ext uri="{BB962C8B-B14F-4D97-AF65-F5344CB8AC3E}">
        <p14:creationId xmlns:p14="http://schemas.microsoft.com/office/powerpoint/2010/main" val="1031112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Microcomputer Processors</a:t>
            </a:r>
          </a:p>
        </p:txBody>
      </p:sp>
      <p:sp>
        <p:nvSpPr>
          <p:cNvPr id="14339" name="Rectangle 3"/>
          <p:cNvSpPr>
            <a:spLocks noGrp="1" noChangeArrowheads="1"/>
          </p:cNvSpPr>
          <p:nvPr>
            <p:ph type="body" idx="1"/>
          </p:nvPr>
        </p:nvSpPr>
        <p:spPr/>
        <p:txBody>
          <a:bodyPr/>
          <a:lstStyle/>
          <a:p>
            <a:r>
              <a:rPr lang="en-US" altLang="en-US"/>
              <a:t>IBM</a:t>
            </a:r>
          </a:p>
          <a:p>
            <a:pPr lvl="1"/>
            <a:r>
              <a:rPr lang="en-US" altLang="en-US"/>
              <a:t>Historically manufactured mainframes</a:t>
            </a:r>
          </a:p>
          <a:p>
            <a:pPr lvl="1"/>
            <a:r>
              <a:rPr lang="en-US" altLang="en-US"/>
              <a:t>Partnered with Apple to develop G5</a:t>
            </a:r>
          </a:p>
          <a:p>
            <a:pPr lvl="2"/>
            <a:r>
              <a:rPr lang="en-US" altLang="en-US"/>
              <a:t>First consumer 64 bit chip</a:t>
            </a:r>
          </a:p>
        </p:txBody>
      </p:sp>
      <p:sp>
        <p:nvSpPr>
          <p:cNvPr id="2" name="Date Placeholder 1">
            <a:extLst>
              <a:ext uri="{FF2B5EF4-FFF2-40B4-BE49-F238E27FC236}">
                <a16:creationId xmlns:a16="http://schemas.microsoft.com/office/drawing/2014/main" id="{DF327828-8230-413E-8BF8-D58F98330E34}"/>
              </a:ext>
            </a:extLst>
          </p:cNvPr>
          <p:cNvSpPr>
            <a:spLocks noGrp="1"/>
          </p:cNvSpPr>
          <p:nvPr>
            <p:ph type="dt" sz="half" idx="10"/>
          </p:nvPr>
        </p:nvSpPr>
        <p:spPr/>
        <p:txBody>
          <a:bodyPr/>
          <a:lstStyle/>
          <a:p>
            <a:fld id="{C5D7E453-C765-4F10-BC82-A7DDD51A83E7}" type="datetime1">
              <a:rPr lang="en-US" smtClean="0"/>
              <a:t>9/25/2020</a:t>
            </a:fld>
            <a:endParaRPr lang="en-US"/>
          </a:p>
        </p:txBody>
      </p:sp>
      <p:sp>
        <p:nvSpPr>
          <p:cNvPr id="3" name="Slide Number Placeholder 2">
            <a:extLst>
              <a:ext uri="{FF2B5EF4-FFF2-40B4-BE49-F238E27FC236}">
                <a16:creationId xmlns:a16="http://schemas.microsoft.com/office/drawing/2014/main" id="{17A3E76B-D691-48A1-A211-C89F1447C14D}"/>
              </a:ext>
            </a:extLst>
          </p:cNvPr>
          <p:cNvSpPr>
            <a:spLocks noGrp="1"/>
          </p:cNvSpPr>
          <p:nvPr>
            <p:ph type="sldNum" sz="quarter" idx="12"/>
          </p:nvPr>
        </p:nvSpPr>
        <p:spPr/>
        <p:txBody>
          <a:bodyPr/>
          <a:lstStyle/>
          <a:p>
            <a:fld id="{CB861D75-CD8C-4850-BCF9-CFB07D64EADE}" type="slidenum">
              <a:rPr lang="en-US" smtClean="0"/>
              <a:pPr/>
              <a:t>83</a:t>
            </a:fld>
            <a:endParaRPr lang="en-US"/>
          </a:p>
        </p:txBody>
      </p:sp>
    </p:spTree>
    <p:extLst>
      <p:ext uri="{BB962C8B-B14F-4D97-AF65-F5344CB8AC3E}">
        <p14:creationId xmlns:p14="http://schemas.microsoft.com/office/powerpoint/2010/main" val="2826176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Comparing Processors</a:t>
            </a:r>
          </a:p>
        </p:txBody>
      </p:sp>
      <p:sp>
        <p:nvSpPr>
          <p:cNvPr id="15363" name="Rectangle 3"/>
          <p:cNvSpPr>
            <a:spLocks noGrp="1" noChangeArrowheads="1"/>
          </p:cNvSpPr>
          <p:nvPr>
            <p:ph type="body" idx="1"/>
          </p:nvPr>
        </p:nvSpPr>
        <p:spPr/>
        <p:txBody>
          <a:bodyPr/>
          <a:lstStyle/>
          <a:p>
            <a:r>
              <a:rPr lang="en-US" altLang="en-US"/>
              <a:t>Speed of processor</a:t>
            </a:r>
          </a:p>
          <a:p>
            <a:r>
              <a:rPr lang="en-US" altLang="en-US"/>
              <a:t>Size of cache</a:t>
            </a:r>
          </a:p>
          <a:p>
            <a:r>
              <a:rPr lang="en-US" altLang="en-US"/>
              <a:t>Number of registers</a:t>
            </a:r>
          </a:p>
          <a:p>
            <a:r>
              <a:rPr lang="en-US" altLang="en-US"/>
              <a:t>Bit size</a:t>
            </a:r>
          </a:p>
          <a:p>
            <a:r>
              <a:rPr lang="en-US" altLang="en-US"/>
              <a:t>Speed of Front side bus</a:t>
            </a:r>
          </a:p>
        </p:txBody>
      </p:sp>
      <p:sp>
        <p:nvSpPr>
          <p:cNvPr id="2" name="Date Placeholder 1">
            <a:extLst>
              <a:ext uri="{FF2B5EF4-FFF2-40B4-BE49-F238E27FC236}">
                <a16:creationId xmlns:a16="http://schemas.microsoft.com/office/drawing/2014/main" id="{7D3BA52F-C11C-45CE-8A30-4C9B38C28E3A}"/>
              </a:ext>
            </a:extLst>
          </p:cNvPr>
          <p:cNvSpPr>
            <a:spLocks noGrp="1"/>
          </p:cNvSpPr>
          <p:nvPr>
            <p:ph type="dt" sz="half" idx="10"/>
          </p:nvPr>
        </p:nvSpPr>
        <p:spPr/>
        <p:txBody>
          <a:bodyPr/>
          <a:lstStyle/>
          <a:p>
            <a:fld id="{6B646E17-5F42-4801-9A23-689CB86CCF69}" type="datetime1">
              <a:rPr lang="en-US" smtClean="0"/>
              <a:t>9/25/2020</a:t>
            </a:fld>
            <a:endParaRPr lang="en-US"/>
          </a:p>
        </p:txBody>
      </p:sp>
      <p:sp>
        <p:nvSpPr>
          <p:cNvPr id="3" name="Slide Number Placeholder 2">
            <a:extLst>
              <a:ext uri="{FF2B5EF4-FFF2-40B4-BE49-F238E27FC236}">
                <a16:creationId xmlns:a16="http://schemas.microsoft.com/office/drawing/2014/main" id="{AE32AF35-96CC-4899-ADB6-CEE370C8E052}"/>
              </a:ext>
            </a:extLst>
          </p:cNvPr>
          <p:cNvSpPr>
            <a:spLocks noGrp="1"/>
          </p:cNvSpPr>
          <p:nvPr>
            <p:ph type="sldNum" sz="quarter" idx="12"/>
          </p:nvPr>
        </p:nvSpPr>
        <p:spPr/>
        <p:txBody>
          <a:bodyPr/>
          <a:lstStyle/>
          <a:p>
            <a:fld id="{CB861D75-CD8C-4850-BCF9-CFB07D64EADE}" type="slidenum">
              <a:rPr lang="en-US" smtClean="0"/>
              <a:pPr/>
              <a:t>84</a:t>
            </a:fld>
            <a:endParaRPr lang="en-US"/>
          </a:p>
        </p:txBody>
      </p:sp>
    </p:spTree>
    <p:extLst>
      <p:ext uri="{BB962C8B-B14F-4D97-AF65-F5344CB8AC3E}">
        <p14:creationId xmlns:p14="http://schemas.microsoft.com/office/powerpoint/2010/main" val="42657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Advanced Processor Topics</a:t>
            </a:r>
          </a:p>
        </p:txBody>
      </p:sp>
      <p:sp>
        <p:nvSpPr>
          <p:cNvPr id="16387" name="Rectangle 3"/>
          <p:cNvSpPr>
            <a:spLocks noGrp="1" noChangeArrowheads="1"/>
          </p:cNvSpPr>
          <p:nvPr>
            <p:ph type="body" idx="1"/>
          </p:nvPr>
        </p:nvSpPr>
        <p:spPr/>
        <p:txBody>
          <a:bodyPr/>
          <a:lstStyle/>
          <a:p>
            <a:r>
              <a:rPr lang="en-US" altLang="en-US"/>
              <a:t>RISC processors</a:t>
            </a:r>
          </a:p>
          <a:p>
            <a:pPr lvl="1"/>
            <a:r>
              <a:rPr lang="en-US" altLang="en-US"/>
              <a:t>Reduced Instruction Set Computing</a:t>
            </a:r>
          </a:p>
          <a:p>
            <a:pPr lvl="1"/>
            <a:r>
              <a:rPr lang="en-US" altLang="en-US"/>
              <a:t>Smaller instruction sets</a:t>
            </a:r>
          </a:p>
          <a:p>
            <a:pPr lvl="1"/>
            <a:r>
              <a:rPr lang="en-US" altLang="en-US"/>
              <a:t>May process data faster</a:t>
            </a:r>
          </a:p>
          <a:p>
            <a:pPr lvl="1"/>
            <a:r>
              <a:rPr lang="en-US" altLang="en-US"/>
              <a:t>PowerPC and G5</a:t>
            </a:r>
          </a:p>
        </p:txBody>
      </p:sp>
      <p:sp>
        <p:nvSpPr>
          <p:cNvPr id="2" name="Date Placeholder 1">
            <a:extLst>
              <a:ext uri="{FF2B5EF4-FFF2-40B4-BE49-F238E27FC236}">
                <a16:creationId xmlns:a16="http://schemas.microsoft.com/office/drawing/2014/main" id="{80F963F3-280F-4093-8243-BE1E4D16BBFC}"/>
              </a:ext>
            </a:extLst>
          </p:cNvPr>
          <p:cNvSpPr>
            <a:spLocks noGrp="1"/>
          </p:cNvSpPr>
          <p:nvPr>
            <p:ph type="dt" sz="half" idx="10"/>
          </p:nvPr>
        </p:nvSpPr>
        <p:spPr/>
        <p:txBody>
          <a:bodyPr/>
          <a:lstStyle/>
          <a:p>
            <a:fld id="{A88AEC86-3B2D-4D76-94FF-0C7E1AE221B8}" type="datetime1">
              <a:rPr lang="en-US" smtClean="0"/>
              <a:t>9/25/2020</a:t>
            </a:fld>
            <a:endParaRPr lang="en-US"/>
          </a:p>
        </p:txBody>
      </p:sp>
      <p:sp>
        <p:nvSpPr>
          <p:cNvPr id="3" name="Slide Number Placeholder 2">
            <a:extLst>
              <a:ext uri="{FF2B5EF4-FFF2-40B4-BE49-F238E27FC236}">
                <a16:creationId xmlns:a16="http://schemas.microsoft.com/office/drawing/2014/main" id="{3388EC91-F1BF-4913-9956-D331F2A9807B}"/>
              </a:ext>
            </a:extLst>
          </p:cNvPr>
          <p:cNvSpPr>
            <a:spLocks noGrp="1"/>
          </p:cNvSpPr>
          <p:nvPr>
            <p:ph type="sldNum" sz="quarter" idx="12"/>
          </p:nvPr>
        </p:nvSpPr>
        <p:spPr/>
        <p:txBody>
          <a:bodyPr/>
          <a:lstStyle/>
          <a:p>
            <a:fld id="{CB861D75-CD8C-4850-BCF9-CFB07D64EADE}" type="slidenum">
              <a:rPr lang="en-US" smtClean="0"/>
              <a:pPr/>
              <a:t>85</a:t>
            </a:fld>
            <a:endParaRPr lang="en-US"/>
          </a:p>
        </p:txBody>
      </p:sp>
    </p:spTree>
    <p:extLst>
      <p:ext uri="{BB962C8B-B14F-4D97-AF65-F5344CB8AC3E}">
        <p14:creationId xmlns:p14="http://schemas.microsoft.com/office/powerpoint/2010/main" val="2366427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Advanced Processor Topics</a:t>
            </a:r>
          </a:p>
        </p:txBody>
      </p:sp>
      <p:sp>
        <p:nvSpPr>
          <p:cNvPr id="18435" name="Rectangle 3"/>
          <p:cNvSpPr>
            <a:spLocks noGrp="1" noChangeArrowheads="1"/>
          </p:cNvSpPr>
          <p:nvPr>
            <p:ph type="body" idx="1"/>
          </p:nvPr>
        </p:nvSpPr>
        <p:spPr/>
        <p:txBody>
          <a:bodyPr/>
          <a:lstStyle/>
          <a:p>
            <a:r>
              <a:rPr lang="en-US" altLang="en-US"/>
              <a:t>Parallel Processing</a:t>
            </a:r>
          </a:p>
          <a:p>
            <a:pPr lvl="1"/>
            <a:r>
              <a:rPr lang="en-US" altLang="en-US"/>
              <a:t>Multiple processors in a system</a:t>
            </a:r>
          </a:p>
          <a:p>
            <a:pPr lvl="1"/>
            <a:r>
              <a:rPr lang="en-US" altLang="en-US"/>
              <a:t>Symmetric Multiple Processing</a:t>
            </a:r>
          </a:p>
          <a:p>
            <a:pPr lvl="2"/>
            <a:r>
              <a:rPr lang="en-US" altLang="en-US"/>
              <a:t>Number of processors is a power of 2</a:t>
            </a:r>
          </a:p>
          <a:p>
            <a:pPr lvl="1"/>
            <a:r>
              <a:rPr lang="en-US" altLang="en-US"/>
              <a:t>Massively Parallel Processing</a:t>
            </a:r>
          </a:p>
          <a:p>
            <a:pPr lvl="2"/>
            <a:r>
              <a:rPr lang="en-US" altLang="en-US"/>
              <a:t>Thousands of processors</a:t>
            </a:r>
          </a:p>
          <a:p>
            <a:pPr lvl="2"/>
            <a:r>
              <a:rPr lang="en-US" altLang="en-US"/>
              <a:t>Mainframes and super computers</a:t>
            </a:r>
          </a:p>
        </p:txBody>
      </p:sp>
      <p:sp>
        <p:nvSpPr>
          <p:cNvPr id="2" name="Date Placeholder 1">
            <a:extLst>
              <a:ext uri="{FF2B5EF4-FFF2-40B4-BE49-F238E27FC236}">
                <a16:creationId xmlns:a16="http://schemas.microsoft.com/office/drawing/2014/main" id="{B7097634-C35A-44AA-B52C-01DAEB1FA00C}"/>
              </a:ext>
            </a:extLst>
          </p:cNvPr>
          <p:cNvSpPr>
            <a:spLocks noGrp="1"/>
          </p:cNvSpPr>
          <p:nvPr>
            <p:ph type="dt" sz="half" idx="10"/>
          </p:nvPr>
        </p:nvSpPr>
        <p:spPr/>
        <p:txBody>
          <a:bodyPr/>
          <a:lstStyle/>
          <a:p>
            <a:fld id="{62155FB3-BE4E-466D-8280-AF33634E0CB4}" type="datetime1">
              <a:rPr lang="en-US" smtClean="0"/>
              <a:t>9/25/2020</a:t>
            </a:fld>
            <a:endParaRPr lang="en-US"/>
          </a:p>
        </p:txBody>
      </p:sp>
      <p:sp>
        <p:nvSpPr>
          <p:cNvPr id="3" name="Slide Number Placeholder 2">
            <a:extLst>
              <a:ext uri="{FF2B5EF4-FFF2-40B4-BE49-F238E27FC236}">
                <a16:creationId xmlns:a16="http://schemas.microsoft.com/office/drawing/2014/main" id="{6B29957F-7C1E-47C3-A7D3-75FB52543871}"/>
              </a:ext>
            </a:extLst>
          </p:cNvPr>
          <p:cNvSpPr>
            <a:spLocks noGrp="1"/>
          </p:cNvSpPr>
          <p:nvPr>
            <p:ph type="sldNum" sz="quarter" idx="12"/>
          </p:nvPr>
        </p:nvSpPr>
        <p:spPr/>
        <p:txBody>
          <a:bodyPr/>
          <a:lstStyle/>
          <a:p>
            <a:fld id="{CB861D75-CD8C-4850-BCF9-CFB07D64EADE}" type="slidenum">
              <a:rPr lang="en-US" smtClean="0"/>
              <a:pPr/>
              <a:t>86</a:t>
            </a:fld>
            <a:endParaRPr lang="en-US"/>
          </a:p>
        </p:txBody>
      </p:sp>
    </p:spTree>
    <p:extLst>
      <p:ext uri="{BB962C8B-B14F-4D97-AF65-F5344CB8AC3E}">
        <p14:creationId xmlns:p14="http://schemas.microsoft.com/office/powerpoint/2010/main" val="2204006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Extending The Processors Power</a:t>
            </a:r>
          </a:p>
        </p:txBody>
      </p:sp>
      <p:sp>
        <p:nvSpPr>
          <p:cNvPr id="20483" name="Rectangle 3"/>
          <p:cNvSpPr>
            <a:spLocks noGrp="1" noChangeArrowheads="1"/>
          </p:cNvSpPr>
          <p:nvPr>
            <p:ph type="body" idx="1"/>
          </p:nvPr>
        </p:nvSpPr>
        <p:spPr/>
        <p:txBody>
          <a:bodyPr>
            <a:normAutofit lnSpcReduction="10000"/>
          </a:bodyPr>
          <a:lstStyle/>
          <a:p>
            <a:r>
              <a:rPr lang="en-US" altLang="en-US"/>
              <a:t>Standard computer ports</a:t>
            </a:r>
          </a:p>
          <a:p>
            <a:pPr lvl="1"/>
            <a:r>
              <a:rPr lang="en-US" altLang="en-US"/>
              <a:t>Keyboard and mouse ports</a:t>
            </a:r>
          </a:p>
          <a:p>
            <a:pPr lvl="1"/>
            <a:r>
              <a:rPr lang="en-US" altLang="en-US"/>
              <a:t>USB ports</a:t>
            </a:r>
          </a:p>
          <a:p>
            <a:pPr lvl="1"/>
            <a:r>
              <a:rPr lang="en-US" altLang="en-US"/>
              <a:t>Parallel</a:t>
            </a:r>
          </a:p>
          <a:p>
            <a:pPr lvl="1"/>
            <a:r>
              <a:rPr lang="en-US" altLang="en-US"/>
              <a:t>Network</a:t>
            </a:r>
          </a:p>
          <a:p>
            <a:pPr lvl="1"/>
            <a:r>
              <a:rPr lang="en-US" altLang="en-US"/>
              <a:t>Modem</a:t>
            </a:r>
          </a:p>
          <a:p>
            <a:pPr lvl="1"/>
            <a:r>
              <a:rPr lang="en-US" altLang="en-US"/>
              <a:t>Audio</a:t>
            </a:r>
          </a:p>
          <a:p>
            <a:pPr lvl="1"/>
            <a:r>
              <a:rPr lang="en-US" altLang="en-US"/>
              <a:t>Serial</a:t>
            </a:r>
          </a:p>
          <a:p>
            <a:pPr lvl="1"/>
            <a:r>
              <a:rPr lang="en-US" altLang="en-US"/>
              <a:t>Video</a:t>
            </a:r>
          </a:p>
        </p:txBody>
      </p:sp>
      <p:sp>
        <p:nvSpPr>
          <p:cNvPr id="2" name="Date Placeholder 1">
            <a:extLst>
              <a:ext uri="{FF2B5EF4-FFF2-40B4-BE49-F238E27FC236}">
                <a16:creationId xmlns:a16="http://schemas.microsoft.com/office/drawing/2014/main" id="{828F1CB7-1A7F-4509-938B-47129D9CB81D}"/>
              </a:ext>
            </a:extLst>
          </p:cNvPr>
          <p:cNvSpPr>
            <a:spLocks noGrp="1"/>
          </p:cNvSpPr>
          <p:nvPr>
            <p:ph type="dt" sz="half" idx="10"/>
          </p:nvPr>
        </p:nvSpPr>
        <p:spPr/>
        <p:txBody>
          <a:bodyPr/>
          <a:lstStyle/>
          <a:p>
            <a:fld id="{6CF89F9D-3C9D-49D2-832E-388E76E331A4}" type="datetime1">
              <a:rPr lang="en-US" smtClean="0"/>
              <a:t>9/25/2020</a:t>
            </a:fld>
            <a:endParaRPr lang="en-US"/>
          </a:p>
        </p:txBody>
      </p:sp>
      <p:sp>
        <p:nvSpPr>
          <p:cNvPr id="3" name="Slide Number Placeholder 2">
            <a:extLst>
              <a:ext uri="{FF2B5EF4-FFF2-40B4-BE49-F238E27FC236}">
                <a16:creationId xmlns:a16="http://schemas.microsoft.com/office/drawing/2014/main" id="{9505C708-D774-45F3-AEF4-9121D26CD153}"/>
              </a:ext>
            </a:extLst>
          </p:cNvPr>
          <p:cNvSpPr>
            <a:spLocks noGrp="1"/>
          </p:cNvSpPr>
          <p:nvPr>
            <p:ph type="sldNum" sz="quarter" idx="12"/>
          </p:nvPr>
        </p:nvSpPr>
        <p:spPr/>
        <p:txBody>
          <a:bodyPr/>
          <a:lstStyle/>
          <a:p>
            <a:fld id="{CB861D75-CD8C-4850-BCF9-CFB07D64EADE}" type="slidenum">
              <a:rPr lang="en-US" smtClean="0"/>
              <a:pPr/>
              <a:t>87</a:t>
            </a:fld>
            <a:endParaRPr lang="en-US"/>
          </a:p>
        </p:txBody>
      </p:sp>
    </p:spTree>
    <p:extLst>
      <p:ext uri="{BB962C8B-B14F-4D97-AF65-F5344CB8AC3E}">
        <p14:creationId xmlns:p14="http://schemas.microsoft.com/office/powerpoint/2010/main" val="1984343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Standard Computer Ports</a:t>
            </a:r>
          </a:p>
        </p:txBody>
      </p:sp>
      <p:pic>
        <p:nvPicPr>
          <p:cNvPr id="33796" name="Picture 4" descr="D:\My Documents\!books\norton im\chapter 5\ports.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84860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BDF31B4-83CD-47F1-96F1-8D239EB572BB}"/>
              </a:ext>
            </a:extLst>
          </p:cNvPr>
          <p:cNvSpPr>
            <a:spLocks noGrp="1"/>
          </p:cNvSpPr>
          <p:nvPr>
            <p:ph type="dt" sz="half" idx="10"/>
          </p:nvPr>
        </p:nvSpPr>
        <p:spPr/>
        <p:txBody>
          <a:bodyPr/>
          <a:lstStyle/>
          <a:p>
            <a:fld id="{7F3C4A3D-422C-4E4D-9A6D-3083817586A9}" type="datetime1">
              <a:rPr lang="en-US" smtClean="0"/>
              <a:t>9/25/2020</a:t>
            </a:fld>
            <a:endParaRPr lang="en-US"/>
          </a:p>
        </p:txBody>
      </p:sp>
      <p:sp>
        <p:nvSpPr>
          <p:cNvPr id="3" name="Slide Number Placeholder 2">
            <a:extLst>
              <a:ext uri="{FF2B5EF4-FFF2-40B4-BE49-F238E27FC236}">
                <a16:creationId xmlns:a16="http://schemas.microsoft.com/office/drawing/2014/main" id="{7D4B63B5-D22B-4BC3-8146-92435ED9B659}"/>
              </a:ext>
            </a:extLst>
          </p:cNvPr>
          <p:cNvSpPr>
            <a:spLocks noGrp="1"/>
          </p:cNvSpPr>
          <p:nvPr>
            <p:ph type="sldNum" sz="quarter" idx="12"/>
          </p:nvPr>
        </p:nvSpPr>
        <p:spPr/>
        <p:txBody>
          <a:bodyPr/>
          <a:lstStyle/>
          <a:p>
            <a:fld id="{CB861D75-CD8C-4850-BCF9-CFB07D64EADE}" type="slidenum">
              <a:rPr lang="en-US" smtClean="0"/>
              <a:pPr/>
              <a:t>88</a:t>
            </a:fld>
            <a:endParaRPr lang="en-US"/>
          </a:p>
        </p:txBody>
      </p:sp>
    </p:spTree>
    <p:extLst>
      <p:ext uri="{BB962C8B-B14F-4D97-AF65-F5344CB8AC3E}">
        <p14:creationId xmlns:p14="http://schemas.microsoft.com/office/powerpoint/2010/main" val="980734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Extending The Processors Power</a:t>
            </a:r>
          </a:p>
        </p:txBody>
      </p:sp>
      <p:sp>
        <p:nvSpPr>
          <p:cNvPr id="22531" name="Rectangle 3"/>
          <p:cNvSpPr>
            <a:spLocks noGrp="1" noChangeArrowheads="1"/>
          </p:cNvSpPr>
          <p:nvPr>
            <p:ph type="body" idx="1"/>
          </p:nvPr>
        </p:nvSpPr>
        <p:spPr/>
        <p:txBody>
          <a:bodyPr/>
          <a:lstStyle/>
          <a:p>
            <a:r>
              <a:rPr lang="en-US" altLang="en-US"/>
              <a:t>Serial and parallel ports</a:t>
            </a:r>
          </a:p>
          <a:p>
            <a:pPr lvl="1"/>
            <a:r>
              <a:rPr lang="en-US" altLang="en-US"/>
              <a:t>Connect to printers or modems</a:t>
            </a:r>
          </a:p>
          <a:p>
            <a:pPr lvl="1"/>
            <a:r>
              <a:rPr lang="en-US" altLang="en-US"/>
              <a:t>Parallel ports move bits simultaneously</a:t>
            </a:r>
          </a:p>
          <a:p>
            <a:pPr lvl="2"/>
            <a:r>
              <a:rPr lang="en-US" altLang="en-US"/>
              <a:t>Made of 8 – 32 wires</a:t>
            </a:r>
          </a:p>
          <a:p>
            <a:pPr lvl="2"/>
            <a:r>
              <a:rPr lang="en-US" altLang="en-US"/>
              <a:t>Internal busses are parallel</a:t>
            </a:r>
          </a:p>
          <a:p>
            <a:pPr lvl="1"/>
            <a:r>
              <a:rPr lang="en-US" altLang="en-US"/>
              <a:t>Serial ports move one bit</a:t>
            </a:r>
          </a:p>
          <a:p>
            <a:pPr lvl="2"/>
            <a:r>
              <a:rPr lang="en-US" altLang="en-US"/>
              <a:t>Lower data flow than parallel</a:t>
            </a:r>
          </a:p>
          <a:p>
            <a:pPr lvl="2"/>
            <a:r>
              <a:rPr lang="en-US" altLang="en-US"/>
              <a:t>Requires control wires</a:t>
            </a:r>
          </a:p>
          <a:p>
            <a:pPr lvl="2"/>
            <a:r>
              <a:rPr lang="en-US" altLang="en-US"/>
              <a:t>UART converts from serial to parallel</a:t>
            </a:r>
          </a:p>
        </p:txBody>
      </p:sp>
      <p:sp>
        <p:nvSpPr>
          <p:cNvPr id="2" name="Date Placeholder 1">
            <a:extLst>
              <a:ext uri="{FF2B5EF4-FFF2-40B4-BE49-F238E27FC236}">
                <a16:creationId xmlns:a16="http://schemas.microsoft.com/office/drawing/2014/main" id="{18D4A683-6556-416B-A3B1-8807D15BF99D}"/>
              </a:ext>
            </a:extLst>
          </p:cNvPr>
          <p:cNvSpPr>
            <a:spLocks noGrp="1"/>
          </p:cNvSpPr>
          <p:nvPr>
            <p:ph type="dt" sz="half" idx="10"/>
          </p:nvPr>
        </p:nvSpPr>
        <p:spPr/>
        <p:txBody>
          <a:bodyPr/>
          <a:lstStyle/>
          <a:p>
            <a:fld id="{8643F926-18CD-4343-B82C-36F9385CE15E}" type="datetime1">
              <a:rPr lang="en-US" smtClean="0"/>
              <a:t>9/25/2020</a:t>
            </a:fld>
            <a:endParaRPr lang="en-US"/>
          </a:p>
        </p:txBody>
      </p:sp>
      <p:sp>
        <p:nvSpPr>
          <p:cNvPr id="3" name="Slide Number Placeholder 2">
            <a:extLst>
              <a:ext uri="{FF2B5EF4-FFF2-40B4-BE49-F238E27FC236}">
                <a16:creationId xmlns:a16="http://schemas.microsoft.com/office/drawing/2014/main" id="{F6CF6954-5601-49E3-8F14-4BDCB3732F2E}"/>
              </a:ext>
            </a:extLst>
          </p:cNvPr>
          <p:cNvSpPr>
            <a:spLocks noGrp="1"/>
          </p:cNvSpPr>
          <p:nvPr>
            <p:ph type="sldNum" sz="quarter" idx="12"/>
          </p:nvPr>
        </p:nvSpPr>
        <p:spPr/>
        <p:txBody>
          <a:bodyPr/>
          <a:lstStyle/>
          <a:p>
            <a:fld id="{CB861D75-CD8C-4850-BCF9-CFB07D64EADE}" type="slidenum">
              <a:rPr lang="en-US" smtClean="0"/>
              <a:pPr/>
              <a:t>89</a:t>
            </a:fld>
            <a:endParaRPr lang="en-US"/>
          </a:p>
        </p:txBody>
      </p:sp>
    </p:spTree>
    <p:extLst>
      <p:ext uri="{BB962C8B-B14F-4D97-AF65-F5344CB8AC3E}">
        <p14:creationId xmlns:p14="http://schemas.microsoft.com/office/powerpoint/2010/main" val="351636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ltLang="zh-TW"/>
              <a:t>1A-</a:t>
            </a:r>
            <a:fld id="{731DE827-362A-4C79-A607-4D8F77FB8317}" type="slidenum">
              <a:rPr lang="en-US" altLang="zh-TW"/>
              <a:pPr/>
              <a:t>9</a:t>
            </a:fld>
            <a:endParaRPr lang="en-US" altLang="zh-TW"/>
          </a:p>
        </p:txBody>
      </p:sp>
      <p:sp>
        <p:nvSpPr>
          <p:cNvPr id="58370" name="Rectangle 2"/>
          <p:cNvSpPr>
            <a:spLocks noGrp="1" noChangeArrowheads="1"/>
          </p:cNvSpPr>
          <p:nvPr>
            <p:ph type="title"/>
          </p:nvPr>
        </p:nvSpPr>
        <p:spPr/>
        <p:txBody>
          <a:bodyPr/>
          <a:lstStyle/>
          <a:p>
            <a:r>
              <a:rPr lang="en-US" altLang="zh-TW">
                <a:ea typeface="新細明體" pitchFamily="18" charset="-120"/>
              </a:rPr>
              <a:t>Computers for Individual Use</a:t>
            </a:r>
            <a:endParaRPr lang="zh-TW" altLang="en-US">
              <a:ea typeface="新細明體" pitchFamily="18" charset="-120"/>
            </a:endParaRPr>
          </a:p>
        </p:txBody>
      </p:sp>
      <p:sp>
        <p:nvSpPr>
          <p:cNvPr id="58371" name="Rectangle 3"/>
          <p:cNvSpPr>
            <a:spLocks noGrp="1" noChangeArrowheads="1"/>
          </p:cNvSpPr>
          <p:nvPr>
            <p:ph type="body" idx="1"/>
          </p:nvPr>
        </p:nvSpPr>
        <p:spPr/>
        <p:txBody>
          <a:bodyPr/>
          <a:lstStyle/>
          <a:p>
            <a:r>
              <a:rPr lang="en-US" altLang="zh-TW">
                <a:ea typeface="新細明體" pitchFamily="18" charset="-120"/>
              </a:rPr>
              <a:t>Desktop computers</a:t>
            </a:r>
          </a:p>
          <a:p>
            <a:pPr lvl="1"/>
            <a:r>
              <a:rPr lang="en-US" altLang="zh-TW">
                <a:ea typeface="新細明體" pitchFamily="18" charset="-120"/>
              </a:rPr>
              <a:t>Different design types</a:t>
            </a:r>
            <a:endParaRPr lang="zh-TW" altLang="en-US">
              <a:ea typeface="新細明體" pitchFamily="18" charset="-120"/>
            </a:endParaRPr>
          </a:p>
        </p:txBody>
      </p:sp>
      <p:pic>
        <p:nvPicPr>
          <p:cNvPr id="58372" name="Picture 4" descr="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6600"/>
            <a:ext cx="5105400" cy="3673475"/>
          </a:xfrm>
          <a:prstGeom prst="rect">
            <a:avLst/>
          </a:prstGeom>
          <a:noFill/>
          <a:extLst>
            <a:ext uri="{909E8E84-426E-40DD-AFC4-6F175D3DCCD1}">
              <a14:hiddenFill xmlns:a14="http://schemas.microsoft.com/office/drawing/2010/main">
                <a:solidFill>
                  <a:srgbClr val="FFFFFF"/>
                </a:solidFill>
              </a14:hiddenFill>
            </a:ext>
          </a:extLst>
        </p:spPr>
      </p:pic>
      <p:pic>
        <p:nvPicPr>
          <p:cNvPr id="58373" name="Picture 5" descr="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438400"/>
            <a:ext cx="4114800" cy="21018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2A2DDE4-B1C0-42A1-A262-07F1DD40AEA6}"/>
              </a:ext>
            </a:extLst>
          </p:cNvPr>
          <p:cNvSpPr>
            <a:spLocks noGrp="1"/>
          </p:cNvSpPr>
          <p:nvPr>
            <p:ph type="dt" sz="half" idx="10"/>
          </p:nvPr>
        </p:nvSpPr>
        <p:spPr/>
        <p:txBody>
          <a:bodyPr/>
          <a:lstStyle/>
          <a:p>
            <a:fld id="{466663A7-A501-45B6-B74F-8D2259261E55}" type="datetime1">
              <a:rPr lang="en-US" smtClean="0"/>
              <a:t>9/25/2020</a:t>
            </a:fld>
            <a:endParaRPr lang="en-US"/>
          </a:p>
        </p:txBody>
      </p:sp>
    </p:spTree>
    <p:extLst>
      <p:ext uri="{BB962C8B-B14F-4D97-AF65-F5344CB8AC3E}">
        <p14:creationId xmlns:p14="http://schemas.microsoft.com/office/powerpoint/2010/main" val="1280802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Serial Communications</a:t>
            </a:r>
          </a:p>
        </p:txBody>
      </p:sp>
      <p:pic>
        <p:nvPicPr>
          <p:cNvPr id="35846" name="Picture 6" descr="D:\My Documents\!books\norton im\chapter 5\serial.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600200"/>
            <a:ext cx="6361113"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71AFBD1-6C1F-4C29-BA64-8431008E9EFD}"/>
              </a:ext>
            </a:extLst>
          </p:cNvPr>
          <p:cNvSpPr>
            <a:spLocks noGrp="1"/>
          </p:cNvSpPr>
          <p:nvPr>
            <p:ph type="dt" sz="half" idx="10"/>
          </p:nvPr>
        </p:nvSpPr>
        <p:spPr/>
        <p:txBody>
          <a:bodyPr/>
          <a:lstStyle/>
          <a:p>
            <a:fld id="{4D786D58-EE66-4DB5-A614-ED9C3F14607F}" type="datetime1">
              <a:rPr lang="en-US" smtClean="0"/>
              <a:t>9/25/2020</a:t>
            </a:fld>
            <a:endParaRPr lang="en-US"/>
          </a:p>
        </p:txBody>
      </p:sp>
      <p:sp>
        <p:nvSpPr>
          <p:cNvPr id="3" name="Slide Number Placeholder 2">
            <a:extLst>
              <a:ext uri="{FF2B5EF4-FFF2-40B4-BE49-F238E27FC236}">
                <a16:creationId xmlns:a16="http://schemas.microsoft.com/office/drawing/2014/main" id="{B097F6DD-7B72-4330-B770-1F3B8145515E}"/>
              </a:ext>
            </a:extLst>
          </p:cNvPr>
          <p:cNvSpPr>
            <a:spLocks noGrp="1"/>
          </p:cNvSpPr>
          <p:nvPr>
            <p:ph type="sldNum" sz="quarter" idx="12"/>
          </p:nvPr>
        </p:nvSpPr>
        <p:spPr/>
        <p:txBody>
          <a:bodyPr/>
          <a:lstStyle/>
          <a:p>
            <a:fld id="{CB861D75-CD8C-4850-BCF9-CFB07D64EADE}" type="slidenum">
              <a:rPr lang="en-US" smtClean="0"/>
              <a:pPr/>
              <a:t>90</a:t>
            </a:fld>
            <a:endParaRPr lang="en-US"/>
          </a:p>
        </p:txBody>
      </p:sp>
    </p:spTree>
    <p:extLst>
      <p:ext uri="{BB962C8B-B14F-4D97-AF65-F5344CB8AC3E}">
        <p14:creationId xmlns:p14="http://schemas.microsoft.com/office/powerpoint/2010/main" val="1936331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Parallel Communications</a:t>
            </a:r>
          </a:p>
        </p:txBody>
      </p:sp>
      <p:pic>
        <p:nvPicPr>
          <p:cNvPr id="37891" name="Picture 3" descr="D:\My Documents\!books\norton im\chapter 5\parallel.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447800"/>
            <a:ext cx="4852988"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0AA32F5-18FE-4BBC-8B8E-A409B8290A11}"/>
              </a:ext>
            </a:extLst>
          </p:cNvPr>
          <p:cNvSpPr>
            <a:spLocks noGrp="1"/>
          </p:cNvSpPr>
          <p:nvPr>
            <p:ph type="dt" sz="half" idx="10"/>
          </p:nvPr>
        </p:nvSpPr>
        <p:spPr/>
        <p:txBody>
          <a:bodyPr/>
          <a:lstStyle/>
          <a:p>
            <a:fld id="{6A41ED3E-2C7C-4217-B585-844D92AFD6B3}" type="datetime1">
              <a:rPr lang="en-US" smtClean="0"/>
              <a:t>9/25/2020</a:t>
            </a:fld>
            <a:endParaRPr lang="en-US"/>
          </a:p>
        </p:txBody>
      </p:sp>
      <p:sp>
        <p:nvSpPr>
          <p:cNvPr id="3" name="Slide Number Placeholder 2">
            <a:extLst>
              <a:ext uri="{FF2B5EF4-FFF2-40B4-BE49-F238E27FC236}">
                <a16:creationId xmlns:a16="http://schemas.microsoft.com/office/drawing/2014/main" id="{9BF885C5-1E44-476D-A0FA-45FF81287A56}"/>
              </a:ext>
            </a:extLst>
          </p:cNvPr>
          <p:cNvSpPr>
            <a:spLocks noGrp="1"/>
          </p:cNvSpPr>
          <p:nvPr>
            <p:ph type="sldNum" sz="quarter" idx="12"/>
          </p:nvPr>
        </p:nvSpPr>
        <p:spPr/>
        <p:txBody>
          <a:bodyPr/>
          <a:lstStyle/>
          <a:p>
            <a:fld id="{CB861D75-CD8C-4850-BCF9-CFB07D64EADE}" type="slidenum">
              <a:rPr lang="en-US" smtClean="0"/>
              <a:pPr/>
              <a:t>91</a:t>
            </a:fld>
            <a:endParaRPr lang="en-US"/>
          </a:p>
        </p:txBody>
      </p:sp>
    </p:spTree>
    <p:extLst>
      <p:ext uri="{BB962C8B-B14F-4D97-AF65-F5344CB8AC3E}">
        <p14:creationId xmlns:p14="http://schemas.microsoft.com/office/powerpoint/2010/main" val="1085099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Extending The Processors Power</a:t>
            </a:r>
          </a:p>
        </p:txBody>
      </p:sp>
      <p:sp>
        <p:nvSpPr>
          <p:cNvPr id="24579" name="Rectangle 3"/>
          <p:cNvSpPr>
            <a:spLocks noGrp="1" noChangeArrowheads="1"/>
          </p:cNvSpPr>
          <p:nvPr>
            <p:ph type="body" idx="1"/>
          </p:nvPr>
        </p:nvSpPr>
        <p:spPr/>
        <p:txBody>
          <a:bodyPr/>
          <a:lstStyle/>
          <a:p>
            <a:r>
              <a:rPr lang="en-US" altLang="en-US"/>
              <a:t>SCSI</a:t>
            </a:r>
          </a:p>
          <a:p>
            <a:pPr lvl="1"/>
            <a:r>
              <a:rPr lang="en-US" altLang="en-US"/>
              <a:t>Small Computer System Interface</a:t>
            </a:r>
          </a:p>
          <a:p>
            <a:pPr lvl="1"/>
            <a:r>
              <a:rPr lang="en-US" altLang="en-US"/>
              <a:t>Supports dozens of devices</a:t>
            </a:r>
          </a:p>
          <a:p>
            <a:pPr lvl="1"/>
            <a:r>
              <a:rPr lang="en-US" altLang="en-US"/>
              <a:t>External devices daisy chain</a:t>
            </a:r>
          </a:p>
          <a:p>
            <a:pPr lvl="1"/>
            <a:r>
              <a:rPr lang="en-US" altLang="en-US"/>
              <a:t>Fast hard drives and CD-ROMs</a:t>
            </a:r>
          </a:p>
        </p:txBody>
      </p:sp>
      <p:sp>
        <p:nvSpPr>
          <p:cNvPr id="2" name="Date Placeholder 1">
            <a:extLst>
              <a:ext uri="{FF2B5EF4-FFF2-40B4-BE49-F238E27FC236}">
                <a16:creationId xmlns:a16="http://schemas.microsoft.com/office/drawing/2014/main" id="{3F128047-4059-4F37-AE7C-136A811E29E7}"/>
              </a:ext>
            </a:extLst>
          </p:cNvPr>
          <p:cNvSpPr>
            <a:spLocks noGrp="1"/>
          </p:cNvSpPr>
          <p:nvPr>
            <p:ph type="dt" sz="half" idx="10"/>
          </p:nvPr>
        </p:nvSpPr>
        <p:spPr/>
        <p:txBody>
          <a:bodyPr/>
          <a:lstStyle/>
          <a:p>
            <a:fld id="{FC5E28C4-E459-498B-BAEA-E483BA00E937}" type="datetime1">
              <a:rPr lang="en-US" smtClean="0"/>
              <a:t>9/25/2020</a:t>
            </a:fld>
            <a:endParaRPr lang="en-US"/>
          </a:p>
        </p:txBody>
      </p:sp>
      <p:sp>
        <p:nvSpPr>
          <p:cNvPr id="3" name="Slide Number Placeholder 2">
            <a:extLst>
              <a:ext uri="{FF2B5EF4-FFF2-40B4-BE49-F238E27FC236}">
                <a16:creationId xmlns:a16="http://schemas.microsoft.com/office/drawing/2014/main" id="{329B73D0-3F6B-4C4C-8AEC-1306159E73FF}"/>
              </a:ext>
            </a:extLst>
          </p:cNvPr>
          <p:cNvSpPr>
            <a:spLocks noGrp="1"/>
          </p:cNvSpPr>
          <p:nvPr>
            <p:ph type="sldNum" sz="quarter" idx="12"/>
          </p:nvPr>
        </p:nvSpPr>
        <p:spPr/>
        <p:txBody>
          <a:bodyPr/>
          <a:lstStyle/>
          <a:p>
            <a:fld id="{CB861D75-CD8C-4850-BCF9-CFB07D64EADE}" type="slidenum">
              <a:rPr lang="en-US" smtClean="0"/>
              <a:pPr/>
              <a:t>92</a:t>
            </a:fld>
            <a:endParaRPr lang="en-US"/>
          </a:p>
        </p:txBody>
      </p:sp>
    </p:spTree>
    <p:extLst>
      <p:ext uri="{BB962C8B-B14F-4D97-AF65-F5344CB8AC3E}">
        <p14:creationId xmlns:p14="http://schemas.microsoft.com/office/powerpoint/2010/main" val="2230855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Extending The Processors Power</a:t>
            </a:r>
          </a:p>
        </p:txBody>
      </p:sp>
      <p:sp>
        <p:nvSpPr>
          <p:cNvPr id="26627" name="Rectangle 3"/>
          <p:cNvSpPr>
            <a:spLocks noGrp="1" noChangeArrowheads="1"/>
          </p:cNvSpPr>
          <p:nvPr>
            <p:ph type="body" idx="1"/>
          </p:nvPr>
        </p:nvSpPr>
        <p:spPr/>
        <p:txBody>
          <a:bodyPr/>
          <a:lstStyle/>
          <a:p>
            <a:r>
              <a:rPr lang="en-US" altLang="en-US"/>
              <a:t>USB</a:t>
            </a:r>
          </a:p>
          <a:p>
            <a:pPr lvl="1"/>
            <a:r>
              <a:rPr lang="en-US" altLang="en-US"/>
              <a:t>Universal Serial Bus</a:t>
            </a:r>
          </a:p>
          <a:p>
            <a:pPr lvl="1"/>
            <a:r>
              <a:rPr lang="en-US" altLang="en-US"/>
              <a:t>Most popular external bus</a:t>
            </a:r>
          </a:p>
          <a:p>
            <a:pPr lvl="1"/>
            <a:r>
              <a:rPr lang="en-US" altLang="en-US"/>
              <a:t>Supports up to 127 devices</a:t>
            </a:r>
          </a:p>
          <a:p>
            <a:pPr lvl="1"/>
            <a:r>
              <a:rPr lang="en-US" altLang="en-US"/>
              <a:t>Hot swappable</a:t>
            </a:r>
          </a:p>
        </p:txBody>
      </p:sp>
      <p:sp>
        <p:nvSpPr>
          <p:cNvPr id="2" name="Date Placeholder 1">
            <a:extLst>
              <a:ext uri="{FF2B5EF4-FFF2-40B4-BE49-F238E27FC236}">
                <a16:creationId xmlns:a16="http://schemas.microsoft.com/office/drawing/2014/main" id="{CE24A0EE-A096-4196-98A3-BD55C6B55CAB}"/>
              </a:ext>
            </a:extLst>
          </p:cNvPr>
          <p:cNvSpPr>
            <a:spLocks noGrp="1"/>
          </p:cNvSpPr>
          <p:nvPr>
            <p:ph type="dt" sz="half" idx="10"/>
          </p:nvPr>
        </p:nvSpPr>
        <p:spPr/>
        <p:txBody>
          <a:bodyPr/>
          <a:lstStyle/>
          <a:p>
            <a:fld id="{A8CE713B-FE80-44E7-A1C5-AB38D3D67E3D}" type="datetime1">
              <a:rPr lang="en-US" smtClean="0"/>
              <a:t>9/25/2020</a:t>
            </a:fld>
            <a:endParaRPr lang="en-US"/>
          </a:p>
        </p:txBody>
      </p:sp>
      <p:sp>
        <p:nvSpPr>
          <p:cNvPr id="3" name="Slide Number Placeholder 2">
            <a:extLst>
              <a:ext uri="{FF2B5EF4-FFF2-40B4-BE49-F238E27FC236}">
                <a16:creationId xmlns:a16="http://schemas.microsoft.com/office/drawing/2014/main" id="{D5066005-4755-45ED-B228-C2BEFF3C1984}"/>
              </a:ext>
            </a:extLst>
          </p:cNvPr>
          <p:cNvSpPr>
            <a:spLocks noGrp="1"/>
          </p:cNvSpPr>
          <p:nvPr>
            <p:ph type="sldNum" sz="quarter" idx="12"/>
          </p:nvPr>
        </p:nvSpPr>
        <p:spPr/>
        <p:txBody>
          <a:bodyPr/>
          <a:lstStyle/>
          <a:p>
            <a:fld id="{CB861D75-CD8C-4850-BCF9-CFB07D64EADE}" type="slidenum">
              <a:rPr lang="en-US" smtClean="0"/>
              <a:pPr/>
              <a:t>93</a:t>
            </a:fld>
            <a:endParaRPr lang="en-US"/>
          </a:p>
        </p:txBody>
      </p:sp>
    </p:spTree>
    <p:extLst>
      <p:ext uri="{BB962C8B-B14F-4D97-AF65-F5344CB8AC3E}">
        <p14:creationId xmlns:p14="http://schemas.microsoft.com/office/powerpoint/2010/main" val="997080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Extending the Processors Power</a:t>
            </a:r>
          </a:p>
        </p:txBody>
      </p:sp>
      <p:sp>
        <p:nvSpPr>
          <p:cNvPr id="27651" name="Rectangle 3"/>
          <p:cNvSpPr>
            <a:spLocks noGrp="1" noChangeArrowheads="1"/>
          </p:cNvSpPr>
          <p:nvPr>
            <p:ph type="body" idx="1"/>
          </p:nvPr>
        </p:nvSpPr>
        <p:spPr/>
        <p:txBody>
          <a:bodyPr/>
          <a:lstStyle/>
          <a:p>
            <a:r>
              <a:rPr lang="en-US" altLang="en-US"/>
              <a:t>FireWire</a:t>
            </a:r>
          </a:p>
          <a:p>
            <a:pPr lvl="1"/>
            <a:r>
              <a:rPr lang="en-US" altLang="en-US"/>
              <a:t>IEEE 1384</a:t>
            </a:r>
          </a:p>
          <a:p>
            <a:pPr lvl="1"/>
            <a:r>
              <a:rPr lang="en-US" altLang="en-US"/>
              <a:t>Cameras and video equipment</a:t>
            </a:r>
          </a:p>
          <a:p>
            <a:pPr lvl="1"/>
            <a:r>
              <a:rPr lang="en-US" altLang="en-US"/>
              <a:t>Hot swappable</a:t>
            </a:r>
          </a:p>
          <a:p>
            <a:pPr lvl="1"/>
            <a:r>
              <a:rPr lang="en-US" altLang="en-US"/>
              <a:t>Port is very expensive</a:t>
            </a:r>
          </a:p>
        </p:txBody>
      </p:sp>
      <p:sp>
        <p:nvSpPr>
          <p:cNvPr id="2" name="Date Placeholder 1">
            <a:extLst>
              <a:ext uri="{FF2B5EF4-FFF2-40B4-BE49-F238E27FC236}">
                <a16:creationId xmlns:a16="http://schemas.microsoft.com/office/drawing/2014/main" id="{7C88DADC-7052-4988-A1A9-7F22D9FAC6A7}"/>
              </a:ext>
            </a:extLst>
          </p:cNvPr>
          <p:cNvSpPr>
            <a:spLocks noGrp="1"/>
          </p:cNvSpPr>
          <p:nvPr>
            <p:ph type="dt" sz="half" idx="10"/>
          </p:nvPr>
        </p:nvSpPr>
        <p:spPr/>
        <p:txBody>
          <a:bodyPr/>
          <a:lstStyle/>
          <a:p>
            <a:fld id="{F0366874-2DE5-499B-8E3D-92EEE8BED6E2}" type="datetime1">
              <a:rPr lang="en-US" smtClean="0"/>
              <a:t>9/25/2020</a:t>
            </a:fld>
            <a:endParaRPr lang="en-US"/>
          </a:p>
        </p:txBody>
      </p:sp>
      <p:sp>
        <p:nvSpPr>
          <p:cNvPr id="3" name="Slide Number Placeholder 2">
            <a:extLst>
              <a:ext uri="{FF2B5EF4-FFF2-40B4-BE49-F238E27FC236}">
                <a16:creationId xmlns:a16="http://schemas.microsoft.com/office/drawing/2014/main" id="{D5E933E0-7121-4D5E-9E0C-5DB5015D9425}"/>
              </a:ext>
            </a:extLst>
          </p:cNvPr>
          <p:cNvSpPr>
            <a:spLocks noGrp="1"/>
          </p:cNvSpPr>
          <p:nvPr>
            <p:ph type="sldNum" sz="quarter" idx="12"/>
          </p:nvPr>
        </p:nvSpPr>
        <p:spPr/>
        <p:txBody>
          <a:bodyPr/>
          <a:lstStyle/>
          <a:p>
            <a:fld id="{CB861D75-CD8C-4850-BCF9-CFB07D64EADE}" type="slidenum">
              <a:rPr lang="en-US" smtClean="0"/>
              <a:pPr/>
              <a:t>94</a:t>
            </a:fld>
            <a:endParaRPr lang="en-US"/>
          </a:p>
        </p:txBody>
      </p:sp>
    </p:spTree>
    <p:extLst>
      <p:ext uri="{BB962C8B-B14F-4D97-AF65-F5344CB8AC3E}">
        <p14:creationId xmlns:p14="http://schemas.microsoft.com/office/powerpoint/2010/main" val="3238549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Extending the Processors Power</a:t>
            </a:r>
          </a:p>
        </p:txBody>
      </p:sp>
      <p:sp>
        <p:nvSpPr>
          <p:cNvPr id="28675" name="Rectangle 3"/>
          <p:cNvSpPr>
            <a:spLocks noGrp="1" noChangeArrowheads="1"/>
          </p:cNvSpPr>
          <p:nvPr>
            <p:ph type="body" idx="1"/>
          </p:nvPr>
        </p:nvSpPr>
        <p:spPr/>
        <p:txBody>
          <a:bodyPr/>
          <a:lstStyle/>
          <a:p>
            <a:r>
              <a:rPr lang="en-US" altLang="en-US"/>
              <a:t>Expansion slots and boards</a:t>
            </a:r>
          </a:p>
          <a:p>
            <a:pPr lvl="1"/>
            <a:r>
              <a:rPr lang="en-US" altLang="en-US"/>
              <a:t>Allows users to configure the machine</a:t>
            </a:r>
          </a:p>
          <a:p>
            <a:pPr lvl="1"/>
            <a:r>
              <a:rPr lang="en-US" altLang="en-US"/>
              <a:t>Slots allow the addition of new devices</a:t>
            </a:r>
          </a:p>
          <a:p>
            <a:pPr lvl="1"/>
            <a:r>
              <a:rPr lang="en-US" altLang="en-US"/>
              <a:t>Devices are stored on cards</a:t>
            </a:r>
          </a:p>
          <a:p>
            <a:pPr lvl="1"/>
            <a:r>
              <a:rPr lang="en-US" altLang="en-US"/>
              <a:t>Computer must be off before inserting</a:t>
            </a:r>
          </a:p>
        </p:txBody>
      </p:sp>
      <p:pic>
        <p:nvPicPr>
          <p:cNvPr id="28676" name="Picture 4" descr="D:\My Documents\!books\norton im\chapter 5\card.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317577"/>
            <a:ext cx="3657600" cy="25304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1D05499-7B8B-4BEB-B492-E66FC8D25294}"/>
              </a:ext>
            </a:extLst>
          </p:cNvPr>
          <p:cNvSpPr>
            <a:spLocks noGrp="1"/>
          </p:cNvSpPr>
          <p:nvPr>
            <p:ph type="dt" sz="half" idx="10"/>
          </p:nvPr>
        </p:nvSpPr>
        <p:spPr/>
        <p:txBody>
          <a:bodyPr/>
          <a:lstStyle/>
          <a:p>
            <a:fld id="{5FA39BCA-1134-407E-A667-A4948A9E99E3}" type="datetime1">
              <a:rPr lang="en-US" smtClean="0"/>
              <a:t>9/25/2020</a:t>
            </a:fld>
            <a:endParaRPr lang="en-US"/>
          </a:p>
        </p:txBody>
      </p:sp>
      <p:sp>
        <p:nvSpPr>
          <p:cNvPr id="3" name="Slide Number Placeholder 2">
            <a:extLst>
              <a:ext uri="{FF2B5EF4-FFF2-40B4-BE49-F238E27FC236}">
                <a16:creationId xmlns:a16="http://schemas.microsoft.com/office/drawing/2014/main" id="{F1ECFC3F-8C2A-463A-B8E1-062E09B5F114}"/>
              </a:ext>
            </a:extLst>
          </p:cNvPr>
          <p:cNvSpPr>
            <a:spLocks noGrp="1"/>
          </p:cNvSpPr>
          <p:nvPr>
            <p:ph type="sldNum" sz="quarter" idx="12"/>
          </p:nvPr>
        </p:nvSpPr>
        <p:spPr/>
        <p:txBody>
          <a:bodyPr/>
          <a:lstStyle/>
          <a:p>
            <a:fld id="{CB861D75-CD8C-4850-BCF9-CFB07D64EADE}" type="slidenum">
              <a:rPr lang="en-US" smtClean="0"/>
              <a:pPr/>
              <a:t>95</a:t>
            </a:fld>
            <a:endParaRPr lang="en-US"/>
          </a:p>
        </p:txBody>
      </p:sp>
    </p:spTree>
    <p:extLst>
      <p:ext uri="{BB962C8B-B14F-4D97-AF65-F5344CB8AC3E}">
        <p14:creationId xmlns:p14="http://schemas.microsoft.com/office/powerpoint/2010/main" val="1951719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Extending the Processors Power</a:t>
            </a:r>
          </a:p>
        </p:txBody>
      </p:sp>
      <p:sp>
        <p:nvSpPr>
          <p:cNvPr id="30723" name="Rectangle 3"/>
          <p:cNvSpPr>
            <a:spLocks noGrp="1" noChangeArrowheads="1"/>
          </p:cNvSpPr>
          <p:nvPr>
            <p:ph type="body" idx="1"/>
          </p:nvPr>
        </p:nvSpPr>
        <p:spPr/>
        <p:txBody>
          <a:bodyPr/>
          <a:lstStyle/>
          <a:p>
            <a:r>
              <a:rPr lang="en-US" altLang="en-US" dirty="0"/>
              <a:t>PC Cards</a:t>
            </a:r>
          </a:p>
          <a:p>
            <a:pPr lvl="1"/>
            <a:r>
              <a:rPr lang="en-US" altLang="en-US" dirty="0"/>
              <a:t>Expansion bus for laptops</a:t>
            </a:r>
          </a:p>
          <a:p>
            <a:pPr lvl="1"/>
            <a:r>
              <a:rPr lang="en-US" altLang="en-US" dirty="0"/>
              <a:t>Hot swappable</a:t>
            </a:r>
          </a:p>
          <a:p>
            <a:pPr lvl="1"/>
            <a:r>
              <a:rPr lang="en-US" altLang="en-US" dirty="0"/>
              <a:t>Small card size</a:t>
            </a:r>
          </a:p>
          <a:p>
            <a:pPr lvl="1"/>
            <a:r>
              <a:rPr lang="en-US" altLang="en-US" dirty="0"/>
              <a:t>Three types, I, II and III</a:t>
            </a:r>
          </a:p>
          <a:p>
            <a:pPr lvl="1"/>
            <a:r>
              <a:rPr lang="en-US" altLang="en-US" dirty="0"/>
              <a:t>Type II is most common</a:t>
            </a:r>
          </a:p>
        </p:txBody>
      </p:sp>
      <p:sp>
        <p:nvSpPr>
          <p:cNvPr id="2" name="Date Placeholder 1">
            <a:extLst>
              <a:ext uri="{FF2B5EF4-FFF2-40B4-BE49-F238E27FC236}">
                <a16:creationId xmlns:a16="http://schemas.microsoft.com/office/drawing/2014/main" id="{DE27322A-0B40-48E4-9E82-20E14713A99B}"/>
              </a:ext>
            </a:extLst>
          </p:cNvPr>
          <p:cNvSpPr>
            <a:spLocks noGrp="1"/>
          </p:cNvSpPr>
          <p:nvPr>
            <p:ph type="dt" sz="half" idx="10"/>
          </p:nvPr>
        </p:nvSpPr>
        <p:spPr/>
        <p:txBody>
          <a:bodyPr/>
          <a:lstStyle/>
          <a:p>
            <a:fld id="{AC2B0B67-C660-4DC0-8152-62C738C20232}" type="datetime1">
              <a:rPr lang="en-US" smtClean="0"/>
              <a:t>9/25/2020</a:t>
            </a:fld>
            <a:endParaRPr lang="en-US"/>
          </a:p>
        </p:txBody>
      </p:sp>
      <p:sp>
        <p:nvSpPr>
          <p:cNvPr id="3" name="Slide Number Placeholder 2">
            <a:extLst>
              <a:ext uri="{FF2B5EF4-FFF2-40B4-BE49-F238E27FC236}">
                <a16:creationId xmlns:a16="http://schemas.microsoft.com/office/drawing/2014/main" id="{C2CE7B64-9BE4-4F19-ABF5-5C6A4F746F8D}"/>
              </a:ext>
            </a:extLst>
          </p:cNvPr>
          <p:cNvSpPr>
            <a:spLocks noGrp="1"/>
          </p:cNvSpPr>
          <p:nvPr>
            <p:ph type="sldNum" sz="quarter" idx="12"/>
          </p:nvPr>
        </p:nvSpPr>
        <p:spPr/>
        <p:txBody>
          <a:bodyPr/>
          <a:lstStyle/>
          <a:p>
            <a:fld id="{CB861D75-CD8C-4850-BCF9-CFB07D64EADE}" type="slidenum">
              <a:rPr lang="en-US" smtClean="0"/>
              <a:pPr/>
              <a:t>96</a:t>
            </a:fld>
            <a:endParaRPr lang="en-US"/>
          </a:p>
        </p:txBody>
      </p:sp>
    </p:spTree>
    <p:extLst>
      <p:ext uri="{BB962C8B-B14F-4D97-AF65-F5344CB8AC3E}">
        <p14:creationId xmlns:p14="http://schemas.microsoft.com/office/powerpoint/2010/main" val="4202012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spect="1" noChangeArrowheads="1"/>
          </p:cNvSpPr>
          <p:nvPr>
            <p:ph type="title"/>
          </p:nvPr>
        </p:nvSpPr>
        <p:spPr/>
        <p:txBody>
          <a:bodyPr/>
          <a:lstStyle/>
          <a:p>
            <a:r>
              <a:rPr lang="en-US" altLang="en-US"/>
              <a:t>Extending the Processors Power</a:t>
            </a:r>
          </a:p>
        </p:txBody>
      </p:sp>
      <p:sp>
        <p:nvSpPr>
          <p:cNvPr id="31747" name="Rectangle 3"/>
          <p:cNvSpPr>
            <a:spLocks noGrp="1" noChangeArrowheads="1"/>
          </p:cNvSpPr>
          <p:nvPr>
            <p:ph type="body" idx="1"/>
          </p:nvPr>
        </p:nvSpPr>
        <p:spPr/>
        <p:txBody>
          <a:bodyPr/>
          <a:lstStyle/>
          <a:p>
            <a:r>
              <a:rPr lang="en-US" altLang="en-US"/>
              <a:t>Plug and play</a:t>
            </a:r>
          </a:p>
          <a:p>
            <a:pPr lvl="1"/>
            <a:r>
              <a:rPr lang="en-US" altLang="en-US"/>
              <a:t>New hardware detected automatically</a:t>
            </a:r>
          </a:p>
          <a:p>
            <a:pPr lvl="1"/>
            <a:r>
              <a:rPr lang="en-US" altLang="en-US"/>
              <a:t>Prompts to install drivers</a:t>
            </a:r>
          </a:p>
          <a:p>
            <a:pPr lvl="1"/>
            <a:r>
              <a:rPr lang="en-US" altLang="en-US"/>
              <a:t>Non-technical users can install devices</a:t>
            </a:r>
          </a:p>
        </p:txBody>
      </p:sp>
      <p:sp>
        <p:nvSpPr>
          <p:cNvPr id="2" name="Date Placeholder 1">
            <a:extLst>
              <a:ext uri="{FF2B5EF4-FFF2-40B4-BE49-F238E27FC236}">
                <a16:creationId xmlns:a16="http://schemas.microsoft.com/office/drawing/2014/main" id="{B692ADF5-C92A-4948-A55A-5DB8CE926FE4}"/>
              </a:ext>
            </a:extLst>
          </p:cNvPr>
          <p:cNvSpPr>
            <a:spLocks noGrp="1"/>
          </p:cNvSpPr>
          <p:nvPr>
            <p:ph type="dt" sz="half" idx="10"/>
          </p:nvPr>
        </p:nvSpPr>
        <p:spPr/>
        <p:txBody>
          <a:bodyPr/>
          <a:lstStyle/>
          <a:p>
            <a:fld id="{698D08FD-3ACC-47DA-8FA0-E2E0E219AFD0}" type="datetime1">
              <a:rPr lang="en-US" smtClean="0"/>
              <a:t>9/25/2020</a:t>
            </a:fld>
            <a:endParaRPr lang="en-US"/>
          </a:p>
        </p:txBody>
      </p:sp>
      <p:sp>
        <p:nvSpPr>
          <p:cNvPr id="3" name="Slide Number Placeholder 2">
            <a:extLst>
              <a:ext uri="{FF2B5EF4-FFF2-40B4-BE49-F238E27FC236}">
                <a16:creationId xmlns:a16="http://schemas.microsoft.com/office/drawing/2014/main" id="{12198423-CB03-404F-9D39-51347CB0E26C}"/>
              </a:ext>
            </a:extLst>
          </p:cNvPr>
          <p:cNvSpPr>
            <a:spLocks noGrp="1"/>
          </p:cNvSpPr>
          <p:nvPr>
            <p:ph type="sldNum" sz="quarter" idx="12"/>
          </p:nvPr>
        </p:nvSpPr>
        <p:spPr/>
        <p:txBody>
          <a:bodyPr/>
          <a:lstStyle/>
          <a:p>
            <a:fld id="{CB861D75-CD8C-4850-BCF9-CFB07D64EADE}" type="slidenum">
              <a:rPr lang="en-US" smtClean="0"/>
              <a:pPr/>
              <a:t>97</a:t>
            </a:fld>
            <a:endParaRPr lang="en-US"/>
          </a:p>
        </p:txBody>
      </p:sp>
    </p:spTree>
    <p:extLst>
      <p:ext uri="{BB962C8B-B14F-4D97-AF65-F5344CB8AC3E}">
        <p14:creationId xmlns:p14="http://schemas.microsoft.com/office/powerpoint/2010/main" val="4221636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dirty="0">
                <a:ea typeface="新細明體" pitchFamily="18" charset="-120"/>
              </a:rPr>
              <a:t>Operating System Basics</a:t>
            </a:r>
          </a:p>
        </p:txBody>
      </p:sp>
    </p:spTree>
    <p:extLst>
      <p:ext uri="{BB962C8B-B14F-4D97-AF65-F5344CB8AC3E}">
        <p14:creationId xmlns:p14="http://schemas.microsoft.com/office/powerpoint/2010/main" val="2819178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626BEE78-2225-4A5D-ACEC-12DF0D4FD112}" type="datetime1">
              <a:rPr lang="en-US" altLang="en-US" smtClean="0"/>
              <a:t>9/25/2020</a:t>
            </a:fld>
            <a:endParaRPr lang="en-US" altLang="en-US"/>
          </a:p>
        </p:txBody>
      </p:sp>
      <p:sp>
        <p:nvSpPr>
          <p:cNvPr id="6" name="Slide Number Placeholder 5"/>
          <p:cNvSpPr>
            <a:spLocks noGrp="1"/>
          </p:cNvSpPr>
          <p:nvPr>
            <p:ph type="sldNum" idx="12"/>
          </p:nvPr>
        </p:nvSpPr>
        <p:spPr/>
        <p:txBody>
          <a:bodyPr/>
          <a:lstStyle/>
          <a:p>
            <a:fld id="{02FF5F26-ACE4-40F8-B03E-29104E21741E}" type="slidenum">
              <a:rPr lang="en-US" altLang="en-US"/>
              <a:pPr/>
              <a:t>99</a:t>
            </a:fld>
            <a:endParaRPr lang="en-US" altLang="en-US"/>
          </a:p>
        </p:txBody>
      </p:sp>
      <p:sp>
        <p:nvSpPr>
          <p:cNvPr id="41985" name="Rectangle 1"/>
          <p:cNvSpPr>
            <a:spLocks noGrp="1" noChangeArrowheads="1"/>
          </p:cNvSpPr>
          <p:nvPr>
            <p:ph type="title"/>
          </p:nvPr>
        </p:nvSpPr>
        <p:spPr>
          <a:xfrm>
            <a:off x="456482" y="273630"/>
            <a:ext cx="8228160" cy="1144921"/>
          </a:xfrm>
          <a:ln/>
        </p:spPr>
        <p:txBody>
          <a:bodyPr tIns="35198"/>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Operating System</a:t>
            </a:r>
          </a:p>
        </p:txBody>
      </p:sp>
      <p:sp>
        <p:nvSpPr>
          <p:cNvPr id="41986" name="Rectangle 2"/>
          <p:cNvSpPr>
            <a:spLocks noGrp="1" noChangeArrowheads="1"/>
          </p:cNvSpPr>
          <p:nvPr>
            <p:ph type="body" idx="1"/>
          </p:nvPr>
        </p:nvSpPr>
        <p:spPr>
          <a:xfrm>
            <a:off x="653760" y="1795870"/>
            <a:ext cx="8032320" cy="4526395"/>
          </a:xfrm>
          <a:ln/>
        </p:spPr>
        <p:txBody>
          <a:bodyPr/>
          <a:lstStyle/>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Like the brain the OS manages the computer</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 program that manages the computer hardware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Provides services for application software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Acts as an intermediary between a user and the computer hardware</a:t>
            </a:r>
          </a:p>
          <a:p>
            <a:pPr marL="391645" indent="-293733">
              <a:buClr>
                <a:srgbClr val="FF6633"/>
              </a:buClr>
              <a:buSzPct val="45000"/>
              <a:buFont typeface="Symbol" charset="2"/>
              <a:buChar cha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altLang="en-US"/>
              <a:t>Without OS, no application program will run</a:t>
            </a:r>
          </a:p>
        </p:txBody>
      </p:sp>
    </p:spTree>
    <p:extLst>
      <p:ext uri="{BB962C8B-B14F-4D97-AF65-F5344CB8AC3E}">
        <p14:creationId xmlns:p14="http://schemas.microsoft.com/office/powerpoint/2010/main" val="41283157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1622</TotalTime>
  <Words>7160</Words>
  <Application>Microsoft Office PowerPoint</Application>
  <PresentationFormat>On-screen Show (4:3)</PresentationFormat>
  <Paragraphs>1671</Paragraphs>
  <Slides>185</Slides>
  <Notes>95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185</vt:i4>
      </vt:variant>
    </vt:vector>
  </HeadingPairs>
  <TitlesOfParts>
    <vt:vector size="192" baseType="lpstr">
      <vt:lpstr>Arial</vt:lpstr>
      <vt:lpstr>Calibri</vt:lpstr>
      <vt:lpstr>Helvetica</vt:lpstr>
      <vt:lpstr>Symbol</vt:lpstr>
      <vt:lpstr>Times New Roman</vt:lpstr>
      <vt:lpstr>Wingdings</vt:lpstr>
      <vt:lpstr>Office Theme</vt:lpstr>
      <vt:lpstr>CSE 1001   Problem Solving and Programming </vt:lpstr>
      <vt:lpstr>Course Objective</vt:lpstr>
      <vt:lpstr>Outcomes</vt:lpstr>
      <vt:lpstr>Points to Ponder</vt:lpstr>
      <vt:lpstr>The Computer Defined</vt:lpstr>
      <vt:lpstr>A computer is:</vt:lpstr>
      <vt:lpstr>The Computer Defined</vt:lpstr>
      <vt:lpstr>The Computer Defined</vt:lpstr>
      <vt:lpstr>Computers for Individual Use</vt:lpstr>
      <vt:lpstr>Computers for Individual Use</vt:lpstr>
      <vt:lpstr>Computers for Individual Use</vt:lpstr>
      <vt:lpstr>Computers for Individual Use</vt:lpstr>
      <vt:lpstr>Computers for Individual Use</vt:lpstr>
      <vt:lpstr>Computers for Individual Use</vt:lpstr>
      <vt:lpstr>Computers for Individual Use</vt:lpstr>
      <vt:lpstr>Computers for Organizations</vt:lpstr>
      <vt:lpstr>Computers for Organizations</vt:lpstr>
      <vt:lpstr>Computers for Organizations</vt:lpstr>
      <vt:lpstr>Computers for Organizations</vt:lpstr>
      <vt:lpstr>Computers for Organizations</vt:lpstr>
      <vt:lpstr>Computers for Organizations</vt:lpstr>
      <vt:lpstr>Computers for Organizations</vt:lpstr>
      <vt:lpstr>Computers for Organizations</vt:lpstr>
      <vt:lpstr>Parts of the Computer System</vt:lpstr>
      <vt:lpstr>Parts of the Computer System</vt:lpstr>
      <vt:lpstr>Parts of the Computer System</vt:lpstr>
      <vt:lpstr>Information Processing Cycle</vt:lpstr>
      <vt:lpstr>Essential Computer Hardware</vt:lpstr>
      <vt:lpstr>The System Unit</vt:lpstr>
      <vt:lpstr>The Motherboard</vt:lpstr>
      <vt:lpstr>Essential Computer Hardware</vt:lpstr>
      <vt:lpstr>Essential Computer Hardware</vt:lpstr>
      <vt:lpstr>Essential Computer Hardware</vt:lpstr>
      <vt:lpstr>Input Devices</vt:lpstr>
      <vt:lpstr>Input Devices</vt:lpstr>
      <vt:lpstr>Output Devices</vt:lpstr>
      <vt:lpstr>Storage Vs. Memory</vt:lpstr>
      <vt:lpstr>Essential Computer Hardware</vt:lpstr>
      <vt:lpstr>Storage Devices</vt:lpstr>
      <vt:lpstr>Storage Devices</vt:lpstr>
      <vt:lpstr>Software Runs the Machine</vt:lpstr>
      <vt:lpstr>Software Runs the Machine</vt:lpstr>
      <vt:lpstr>Software Runs the Machine</vt:lpstr>
      <vt:lpstr>Computer Data</vt:lpstr>
      <vt:lpstr>Computer Users</vt:lpstr>
      <vt:lpstr>Inputting Data In Other Ways </vt:lpstr>
      <vt:lpstr>Devices for the Hand</vt:lpstr>
      <vt:lpstr>Devices for the hand</vt:lpstr>
      <vt:lpstr>Devices for the hand</vt:lpstr>
      <vt:lpstr>Optical Input Devices</vt:lpstr>
      <vt:lpstr>Optical Input Devices</vt:lpstr>
      <vt:lpstr>Optical input devices</vt:lpstr>
      <vt:lpstr>Audiovisual Input Devices</vt:lpstr>
      <vt:lpstr>Audiovisual Input Devices</vt:lpstr>
      <vt:lpstr>Audiovisual Input Devices</vt:lpstr>
      <vt:lpstr>Transforming Data Into Information </vt:lpstr>
      <vt:lpstr>How Computers Represent Data</vt:lpstr>
      <vt:lpstr>How Computers Represent Data</vt:lpstr>
      <vt:lpstr>How Computers Represent Data</vt:lpstr>
      <vt:lpstr>How Computers Represent Data</vt:lpstr>
      <vt:lpstr>How Computers Process Data</vt:lpstr>
      <vt:lpstr>How Computers Process Data</vt:lpstr>
      <vt:lpstr>How Computers Process Data</vt:lpstr>
      <vt:lpstr>How Computers Process Data</vt:lpstr>
      <vt:lpstr>How Computers Process Data</vt:lpstr>
      <vt:lpstr>How Computers Process Data</vt:lpstr>
      <vt:lpstr>Components affecting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Affecting Processing Speed</vt:lpstr>
      <vt:lpstr>Modern CPUs </vt:lpstr>
      <vt:lpstr>A Look Inside The Processor</vt:lpstr>
      <vt:lpstr>Microcomputer Processors</vt:lpstr>
      <vt:lpstr>Microcomputer Processors</vt:lpstr>
      <vt:lpstr>Microcomputer Processors</vt:lpstr>
      <vt:lpstr>Microcomputer Processors</vt:lpstr>
      <vt:lpstr>Comparing Processors</vt:lpstr>
      <vt:lpstr>Advanced Processor Topics</vt:lpstr>
      <vt:lpstr>Advanced Processor Topics</vt:lpstr>
      <vt:lpstr>Extending The Processors Power</vt:lpstr>
      <vt:lpstr>Standard Computer Ports</vt:lpstr>
      <vt:lpstr>Extending The Processors Power</vt:lpstr>
      <vt:lpstr>Serial Communications</vt:lpstr>
      <vt:lpstr>Parallel Communications</vt:lpstr>
      <vt:lpstr>Extending The Processors Power</vt:lpstr>
      <vt:lpstr>Extending The Processors Power</vt:lpstr>
      <vt:lpstr>Extending the Processors Power</vt:lpstr>
      <vt:lpstr>Extending the Processors Power</vt:lpstr>
      <vt:lpstr>Extending the Processors Power</vt:lpstr>
      <vt:lpstr>Extending the Processors Power</vt:lpstr>
      <vt:lpstr>Operating System Basics</vt:lpstr>
      <vt:lpstr>Operating System</vt:lpstr>
      <vt:lpstr>Other Operating System Definitions</vt:lpstr>
      <vt:lpstr>Abstract View of a Comp. System</vt:lpstr>
      <vt:lpstr>Operating System ...</vt:lpstr>
      <vt:lpstr>Functions of Operating Systems</vt:lpstr>
      <vt:lpstr>One OS for all Systems ?</vt:lpstr>
      <vt:lpstr>Types of Operating Systems</vt:lpstr>
      <vt:lpstr>Real Time Systems</vt:lpstr>
      <vt:lpstr>Types of Operating Systems</vt:lpstr>
      <vt:lpstr>Types of Operating Systems</vt:lpstr>
      <vt:lpstr>Types of Operating Systems</vt:lpstr>
      <vt:lpstr>Multi user/Multi tasking OS</vt:lpstr>
      <vt:lpstr>Providing a User Interface</vt:lpstr>
      <vt:lpstr>Providing a User Interface</vt:lpstr>
      <vt:lpstr>Graphical User Interface</vt:lpstr>
      <vt:lpstr>Providing a User Interface</vt:lpstr>
      <vt:lpstr>Command Line Interface</vt:lpstr>
      <vt:lpstr>Running Programs</vt:lpstr>
      <vt:lpstr>Managing Hardware</vt:lpstr>
      <vt:lpstr>Organizing Files and Folders</vt:lpstr>
      <vt:lpstr>Enhancing an OS</vt:lpstr>
      <vt:lpstr>Enhancing an OS</vt:lpstr>
      <vt:lpstr>Enhancing an OS</vt:lpstr>
      <vt:lpstr>Enhancing an OS</vt:lpstr>
      <vt:lpstr>Enhancing an OS</vt:lpstr>
      <vt:lpstr>Enhancing an OS</vt:lpstr>
      <vt:lpstr>Survey of PC and Network Operating Systems</vt:lpstr>
      <vt:lpstr>PC Operating Systems</vt:lpstr>
      <vt:lpstr>PC Operating Systems</vt:lpstr>
      <vt:lpstr>DOS Application</vt:lpstr>
      <vt:lpstr>PC Operating Systems</vt:lpstr>
      <vt:lpstr>PC Operating Systems</vt:lpstr>
      <vt:lpstr>PC Operating Systems</vt:lpstr>
      <vt:lpstr>PC Operating Systems</vt:lpstr>
      <vt:lpstr>PC Operating Systems</vt:lpstr>
      <vt:lpstr>PC Operating Systems</vt:lpstr>
      <vt:lpstr>Linux Desktop</vt:lpstr>
      <vt:lpstr>PC Operating Systems</vt:lpstr>
      <vt:lpstr>OS X Desktop</vt:lpstr>
      <vt:lpstr>NOS Features</vt:lpstr>
      <vt:lpstr>NOS Features</vt:lpstr>
      <vt:lpstr>NOS Features</vt:lpstr>
      <vt:lpstr>NOS Features</vt:lpstr>
      <vt:lpstr>Networking Operating Systems</vt:lpstr>
      <vt:lpstr>Networking Operating Systems</vt:lpstr>
      <vt:lpstr>Networking Operating Systems</vt:lpstr>
      <vt:lpstr>Networking Operating Systems</vt:lpstr>
      <vt:lpstr>Networking Operating Systems</vt:lpstr>
      <vt:lpstr>Embedded Operating Systems</vt:lpstr>
      <vt:lpstr>Embedded Operating Systems</vt:lpstr>
      <vt:lpstr>Embedded Operating Systems</vt:lpstr>
      <vt:lpstr>Embedded Operating Systems</vt:lpstr>
      <vt:lpstr>Embedded Operating Systems</vt:lpstr>
      <vt:lpstr>Embedded Operating Systems</vt:lpstr>
      <vt:lpstr>Programming Languages and the Programming Process </vt:lpstr>
      <vt:lpstr>Programming Languages</vt:lpstr>
      <vt:lpstr>Programming Languages ...</vt:lpstr>
      <vt:lpstr>Machine Languages</vt:lpstr>
      <vt:lpstr>Machine Language</vt:lpstr>
      <vt:lpstr>Language Categories</vt:lpstr>
      <vt:lpstr>Assembly Language</vt:lpstr>
      <vt:lpstr>Assembly Language</vt:lpstr>
      <vt:lpstr>High Level Languages</vt:lpstr>
      <vt:lpstr>Language Categories</vt:lpstr>
      <vt:lpstr>High Level Languages ...</vt:lpstr>
      <vt:lpstr>Language Categories</vt:lpstr>
      <vt:lpstr>High Level Languages ...</vt:lpstr>
      <vt:lpstr>Programming Languages</vt:lpstr>
      <vt:lpstr>Interpreter</vt:lpstr>
      <vt:lpstr>Interpreter ...</vt:lpstr>
      <vt:lpstr>UN Assembly ...</vt:lpstr>
      <vt:lpstr>Compiler</vt:lpstr>
      <vt:lpstr>Compiler ...</vt:lpstr>
      <vt:lpstr>Microsoft.NET</vt:lpstr>
      <vt:lpstr>WWW Development Languages</vt:lpstr>
      <vt:lpstr>WWW Development Languages</vt:lpstr>
      <vt:lpstr>XML</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lpstr>WWW Development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dc:title>
  <dc:creator>sathisbsk</dc:creator>
  <cp:lastModifiedBy>Brijendra Singh</cp:lastModifiedBy>
  <cp:revision>96</cp:revision>
  <dcterms:created xsi:type="dcterms:W3CDTF">2015-06-24T07:05:18Z</dcterms:created>
  <dcterms:modified xsi:type="dcterms:W3CDTF">2020-09-26T05:00:30Z</dcterms:modified>
</cp:coreProperties>
</file>